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70" r:id="rId15"/>
    <p:sldId id="268" r:id="rId16"/>
    <p:sldId id="26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amada.net/author/admin"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amada.net/author/admin"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rtc.cv/admin/imgBD/audios/6jnrcv03out2018.mp3" TargetMode="Externa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yqPQKrlrztw" TargetMode="External"/><Relationship Id="rId7" Type="http://schemas.openxmlformats.org/officeDocument/2006/relationships/image" Target="../media/image1.jpg"/><Relationship Id="rId2" Type="http://schemas.openxmlformats.org/officeDocument/2006/relationships/hyperlink" Target="https://youtu.be/MtXZdKKz01g" TargetMode="Externa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ZUTIfQbM2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facebook.com/hashtag/dakar17_18_19_octobre_2018?source=feed_text"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youtu.be/s5EUEvTMK7o"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rd3.videos.sapo.pt/7rzpYek99HvQFj26kWrH"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7730" y="1258314"/>
            <a:ext cx="8642938" cy="1646302"/>
          </a:xfrm>
        </p:spPr>
        <p:txBody>
          <a:bodyPr/>
          <a:lstStyle/>
          <a:p>
            <a:r>
              <a:rPr lang="fr-FR" dirty="0" smtClean="0"/>
              <a:t>PRESSBOOK ANCEFA 2018</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18" y="3118846"/>
            <a:ext cx="6430851" cy="2960871"/>
          </a:xfrm>
          <a:prstGeom prst="rect">
            <a:avLst/>
          </a:prstGeom>
        </p:spPr>
      </p:pic>
    </p:spTree>
    <p:extLst>
      <p:ext uri="{BB962C8B-B14F-4D97-AF65-F5344CB8AC3E}">
        <p14:creationId xmlns:p14="http://schemas.microsoft.com/office/powerpoint/2010/main" val="303670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712" y="551612"/>
            <a:ext cx="9046215" cy="1320800"/>
          </a:xfrm>
        </p:spPr>
        <p:txBody>
          <a:bodyPr>
            <a:normAutofit fontScale="90000"/>
          </a:bodyPr>
          <a:lstStyle/>
          <a:p>
            <a:r>
              <a:rPr lang="fr-FR" sz="2000" b="1" dirty="0" smtClean="0"/>
              <a:t>                      </a:t>
            </a:r>
            <a:br>
              <a:rPr lang="fr-FR" sz="2000" b="1" dirty="0" smtClean="0"/>
            </a:br>
            <a:r>
              <a:rPr lang="fr-FR" sz="2000" b="1" dirty="0"/>
              <a:t/>
            </a:r>
            <a:br>
              <a:rPr lang="fr-FR" sz="2000" b="1" dirty="0"/>
            </a:br>
            <a:r>
              <a:rPr lang="fr-FR" sz="2200" b="1" dirty="0" smtClean="0"/>
              <a:t>Education </a:t>
            </a:r>
            <a:r>
              <a:rPr lang="fr-FR" sz="2200" b="1" dirty="0"/>
              <a:t>: Malgré l’allocation de 34% du budget national à </a:t>
            </a:r>
            <a:r>
              <a:rPr lang="fr-FR" sz="2200" b="1" dirty="0" smtClean="0"/>
              <a:t> l’éducation</a:t>
            </a:r>
            <a:r>
              <a:rPr lang="fr-FR" sz="2200" b="1" dirty="0"/>
              <a:t>, la qualité demeure faible </a:t>
            </a:r>
            <a:r>
              <a:rPr lang="fr-FR" sz="2200" dirty="0"/>
              <a:t> </a:t>
            </a:r>
            <a:r>
              <a:rPr lang="fr-FR" sz="2200" u="sng" dirty="0">
                <a:solidFill>
                  <a:schemeClr val="tx1"/>
                </a:solidFill>
                <a:hlinkClick r:id="rId2" tooltip="Posts by bamada.net"/>
              </a:rPr>
              <a:t>bamada.net</a:t>
            </a:r>
            <a:r>
              <a:rPr lang="fr-FR" sz="2200" dirty="0">
                <a:solidFill>
                  <a:schemeClr val="tx1"/>
                </a:solidFill>
              </a:rPr>
              <a:t> </a:t>
            </a:r>
            <a:r>
              <a:rPr lang="fr-FR" sz="2200" b="1" dirty="0">
                <a:solidFill>
                  <a:schemeClr val="tx1"/>
                </a:solidFill>
              </a:rPr>
              <a:t>05/10/2018</a:t>
            </a:r>
            <a:r>
              <a:rPr lang="fr-FR" sz="2200" dirty="0">
                <a:solidFill>
                  <a:schemeClr val="tx1"/>
                </a:solidFill>
              </a:rPr>
              <a:t> </a:t>
            </a:r>
            <a:r>
              <a:rPr lang="fr-FR" sz="2000" dirty="0">
                <a:solidFill>
                  <a:schemeClr val="tx1"/>
                </a:solidFill>
              </a:rPr>
              <a:t/>
            </a:r>
            <a:br>
              <a:rPr lang="fr-FR" sz="2000" dirty="0">
                <a:solidFill>
                  <a:schemeClr val="tx1"/>
                </a:solidFill>
              </a:rPr>
            </a:br>
            <a:endParaRPr lang="fr-FR" sz="2000" dirty="0">
              <a:solidFill>
                <a:schemeClr val="tx1"/>
              </a:solidFill>
            </a:endParaRPr>
          </a:p>
        </p:txBody>
      </p:sp>
      <p:sp>
        <p:nvSpPr>
          <p:cNvPr id="3" name="Espace réservé du contenu 2"/>
          <p:cNvSpPr>
            <a:spLocks noGrp="1"/>
          </p:cNvSpPr>
          <p:nvPr>
            <p:ph idx="1"/>
          </p:nvPr>
        </p:nvSpPr>
        <p:spPr>
          <a:xfrm>
            <a:off x="677334" y="1872412"/>
            <a:ext cx="8596668" cy="4985587"/>
          </a:xfrm>
        </p:spPr>
        <p:txBody>
          <a:bodyPr>
            <a:normAutofit fontScale="92500" lnSpcReduction="10000"/>
          </a:bodyPr>
          <a:lstStyle/>
          <a:p>
            <a:pPr algn="just"/>
            <a:r>
              <a:rPr lang="fr-FR" b="1" dirty="0">
                <a:latin typeface="Calibri" panose="020F0502020204030204" pitchFamily="34" charset="0"/>
                <a:cs typeface="Calibri" panose="020F0502020204030204" pitchFamily="34" charset="0"/>
              </a:rPr>
              <a:t>Les responsables de la Coalition des Organisations de la Société Civile pour l’Education Pour Tous au Mali (COSC-EPT / Mali) étaient face à la presse le mercredi 3 octobre 2018 à la Maison des jeunes de Bamako pour informer l’opinion de la participation et des engagements pris par les autorités maliennes lors de la conférence de Dakar du 29 janvier au 02 février 2018. </a:t>
            </a:r>
            <a:endParaRPr lang="fr-FR" b="1"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Cette </a:t>
            </a:r>
            <a:r>
              <a:rPr lang="fr-FR" dirty="0">
                <a:latin typeface="Calibri" panose="020F0502020204030204" pitchFamily="34" charset="0"/>
                <a:cs typeface="Calibri" panose="020F0502020204030204" pitchFamily="34" charset="0"/>
              </a:rPr>
              <a:t>conférence de presse était animée par le coordinateur national de la Coalition EPT, Mahamadou </a:t>
            </a:r>
            <a:r>
              <a:rPr lang="fr-FR" dirty="0" err="1">
                <a:latin typeface="Calibri" panose="020F0502020204030204" pitchFamily="34" charset="0"/>
                <a:cs typeface="Calibri" panose="020F0502020204030204" pitchFamily="34" charset="0"/>
              </a:rPr>
              <a:t>Ongoïba</a:t>
            </a:r>
            <a:r>
              <a:rPr lang="fr-FR" dirty="0">
                <a:latin typeface="Calibri" panose="020F0502020204030204" pitchFamily="34" charset="0"/>
                <a:cs typeface="Calibri" panose="020F0502020204030204" pitchFamily="34" charset="0"/>
              </a:rPr>
              <a:t>, en présence de son assistant Cheick H Diarra, de Souleymane </a:t>
            </a:r>
            <a:r>
              <a:rPr lang="fr-FR" dirty="0" err="1">
                <a:latin typeface="Calibri" panose="020F0502020204030204" pitchFamily="34" charset="0"/>
                <a:cs typeface="Calibri" panose="020F0502020204030204" pitchFamily="34" charset="0"/>
              </a:rPr>
              <a:t>Bocoum</a:t>
            </a:r>
            <a:r>
              <a:rPr lang="fr-FR" dirty="0">
                <a:latin typeface="Calibri" panose="020F0502020204030204" pitchFamily="34" charset="0"/>
                <a:cs typeface="Calibri" panose="020F0502020204030204" pitchFamily="34" charset="0"/>
              </a:rPr>
              <a:t> de la société civile. Selon le conférencier, le gouvernement malien n’a pris aucun engagement lors de la rencontre de Dakar qui a regroupé plus 100 pays. Par ailleurs, le conférencier a fait savoir que bien que 34% du budget national soit alloué à l’éducation, la qualité demeure faible dans ce domaine.</a:t>
            </a:r>
          </a:p>
          <a:p>
            <a:pPr algn="just"/>
            <a:r>
              <a:rPr lang="fr-FR" dirty="0">
                <a:latin typeface="Calibri" panose="020F0502020204030204" pitchFamily="34" charset="0"/>
                <a:cs typeface="Calibri" panose="020F0502020204030204" pitchFamily="34" charset="0"/>
              </a:rPr>
              <a:t>Prenant la parole, Souleymane </a:t>
            </a:r>
            <a:r>
              <a:rPr lang="fr-FR" dirty="0" err="1">
                <a:latin typeface="Calibri" panose="020F0502020204030204" pitchFamily="34" charset="0"/>
                <a:cs typeface="Calibri" panose="020F0502020204030204" pitchFamily="34" charset="0"/>
              </a:rPr>
              <a:t>Bocoum</a:t>
            </a:r>
            <a:r>
              <a:rPr lang="fr-FR" dirty="0">
                <a:latin typeface="Calibri" panose="020F0502020204030204" pitchFamily="34" charset="0"/>
                <a:cs typeface="Calibri" panose="020F0502020204030204" pitchFamily="34" charset="0"/>
              </a:rPr>
              <a:t> de la société civile a mis l’accent sur les défis liés à l’éducation. Avant de souhaiter la nécessité de gérer efficacement les ressources allouées à l’éducation. En outre, il a souhaité une proactivité des autorités maliennes pour faire face aux problèmes que le secteur de l’éducation est confronté. Quant au conférencier, Mahamadou </a:t>
            </a:r>
            <a:r>
              <a:rPr lang="fr-FR" dirty="0" err="1">
                <a:latin typeface="Calibri" panose="020F0502020204030204" pitchFamily="34" charset="0"/>
                <a:cs typeface="Calibri" panose="020F0502020204030204" pitchFamily="34" charset="0"/>
              </a:rPr>
              <a:t>Ongoïba</a:t>
            </a:r>
            <a:r>
              <a:rPr lang="fr-FR" dirty="0">
                <a:latin typeface="Calibri" panose="020F0502020204030204" pitchFamily="34" charset="0"/>
                <a:cs typeface="Calibri" panose="020F0502020204030204" pitchFamily="34" charset="0"/>
              </a:rPr>
              <a:t>, coordinateur national de la Coalition EPT, il a fait savoir que du 29 janvier au 02 Février2018, s’est tenue la Conférence Mondiale pour le financement de l’Education à Dakar à travers le Partenariat Mondial pour l’Education, la Campagne Mondiale pour l’Education et ANCEFA (Réseau Africain Pour l`Education pour Tous).</a:t>
            </a:r>
          </a:p>
          <a:p>
            <a:endParaRPr lang="fr-FR" dirty="0"/>
          </a:p>
        </p:txBody>
      </p:sp>
      <p:pic>
        <p:nvPicPr>
          <p:cNvPr id="4" name="Imag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3405589" y="0"/>
            <a:ext cx="4399008" cy="1103224"/>
          </a:xfrm>
          <a:prstGeom prst="rect">
            <a:avLst/>
          </a:prstGeom>
          <a:noFill/>
          <a:ln>
            <a:noFill/>
          </a:ln>
        </p:spPr>
      </p:pic>
      <p:pic>
        <p:nvPicPr>
          <p:cNvPr id="5" name="Image 4" descr="https://scontent-cdg2-1.xx.fbcdn.net/v/t1.0-1/c53.22.276.276/p320x320/228212_181575358652739_357033178_n.jpg?_nc_cat=103&amp;_nc_ht=scontent-cdg2-1.xx&amp;oh=8eba22891179355c2a2e6be66520d014&amp;oe=5C7FAA7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002" y="2176530"/>
            <a:ext cx="3012443" cy="2784631"/>
          </a:xfrm>
          <a:prstGeom prst="rect">
            <a:avLst/>
          </a:prstGeom>
          <a:noFill/>
          <a:ln>
            <a:noFill/>
          </a:ln>
        </p:spPr>
      </p:pic>
    </p:spTree>
    <p:extLst>
      <p:ext uri="{BB962C8B-B14F-4D97-AF65-F5344CB8AC3E}">
        <p14:creationId xmlns:p14="http://schemas.microsoft.com/office/powerpoint/2010/main" val="261172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309352"/>
          </a:xfrm>
        </p:spPr>
        <p:txBody>
          <a:bodyPr>
            <a:normAutofit fontScale="90000"/>
          </a:bodyPr>
          <a:lstStyle/>
          <a:p>
            <a:r>
              <a:rPr lang="fr-FR" sz="2400" b="1" dirty="0" smtClean="0">
                <a:latin typeface="Calibri" panose="020F0502020204030204" pitchFamily="34" charset="0"/>
                <a:cs typeface="Calibri" panose="020F0502020204030204" pitchFamily="34" charset="0"/>
              </a:rPr>
              <a:t/>
            </a:r>
            <a:br>
              <a:rPr lang="fr-FR" sz="2400" b="1" dirty="0" smtClean="0">
                <a:latin typeface="Calibri" panose="020F0502020204030204" pitchFamily="34" charset="0"/>
                <a:cs typeface="Calibri" panose="020F0502020204030204" pitchFamily="34" charset="0"/>
              </a:rPr>
            </a:br>
            <a:r>
              <a:rPr lang="fr-FR" sz="3100" b="1" dirty="0" smtClean="0">
                <a:latin typeface="Calibri" panose="020F0502020204030204" pitchFamily="34" charset="0"/>
                <a:cs typeface="Calibri" panose="020F0502020204030204" pitchFamily="34" charset="0"/>
              </a:rPr>
              <a:t>Education </a:t>
            </a:r>
            <a:r>
              <a:rPr lang="fr-FR" sz="3100" b="1" dirty="0">
                <a:latin typeface="Calibri" panose="020F0502020204030204" pitchFamily="34" charset="0"/>
                <a:cs typeface="Calibri" panose="020F0502020204030204" pitchFamily="34" charset="0"/>
              </a:rPr>
              <a:t>: Malgré l’allocation de 34% du budget national à  l’éducation, la qualité demeure faible </a:t>
            </a:r>
            <a:r>
              <a:rPr lang="fr-FR" b="1" dirty="0" smtClean="0">
                <a:latin typeface="Calibri" panose="020F0502020204030204" pitchFamily="34" charset="0"/>
                <a:cs typeface="Calibri" panose="020F0502020204030204" pitchFamily="34" charset="0"/>
              </a:rPr>
              <a:t>(Suite)</a:t>
            </a:r>
            <a:r>
              <a:rPr lang="fr-FR" sz="2400" dirty="0">
                <a:solidFill>
                  <a:schemeClr val="tx1"/>
                </a:solidFill>
                <a:latin typeface="Calibri" panose="020F0502020204030204" pitchFamily="34" charset="0"/>
                <a:cs typeface="Calibri" panose="020F0502020204030204" pitchFamily="34" charset="0"/>
              </a:rPr>
              <a:t/>
            </a:r>
            <a:br>
              <a:rPr lang="fr-FR" sz="2400" dirty="0">
                <a:solidFill>
                  <a:schemeClr val="tx1"/>
                </a:solidFill>
                <a:latin typeface="Calibri" panose="020F0502020204030204" pitchFamily="34" charset="0"/>
                <a:cs typeface="Calibri" panose="020F0502020204030204" pitchFamily="34" charset="0"/>
              </a:rPr>
            </a:br>
            <a:endParaRPr lang="fr-FR" sz="24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0" y="1918952"/>
            <a:ext cx="8242479" cy="4559120"/>
          </a:xfrm>
        </p:spPr>
        <p:txBody>
          <a:bodyPr>
            <a:normAutofit fontScale="85000" lnSpcReduction="20000"/>
          </a:bodyPr>
          <a:lstStyle/>
          <a:p>
            <a:pPr algn="just"/>
            <a:r>
              <a:rPr lang="fr-FR" sz="1900" dirty="0">
                <a:latin typeface="Calibri" panose="020F0502020204030204" pitchFamily="34" charset="0"/>
                <a:cs typeface="Calibri" panose="020F0502020204030204" pitchFamily="34" charset="0"/>
              </a:rPr>
              <a:t>En prélude à cette conférence, dit-il, sous l’égide de ANCEFA, les Organisations de la Société Civile présentes, notamment les Coalitions œuvrant dans le domaine de l’Education, ont élaboré une déclaration qui a été présentée devant l’Ensemble des participants : Organisations de la Société Civile, les syndicats de l’Enseignement, les Partenaires Techniques et Financiers, les bailleurs bilatéraux et multilatéraux, les Gouvernements de l’Ensemble des pays qui ont souscrits aux </a:t>
            </a:r>
            <a:r>
              <a:rPr lang="fr-FR" sz="1900" dirty="0" err="1">
                <a:latin typeface="Calibri" panose="020F0502020204030204" pitchFamily="34" charset="0"/>
                <a:cs typeface="Calibri" panose="020F0502020204030204" pitchFamily="34" charset="0"/>
              </a:rPr>
              <a:t>ODDs</a:t>
            </a:r>
            <a:r>
              <a:rPr lang="fr-FR" sz="1900" dirty="0">
                <a:latin typeface="Calibri" panose="020F0502020204030204" pitchFamily="34" charset="0"/>
                <a:cs typeface="Calibri" panose="020F0502020204030204" pitchFamily="34" charset="0"/>
              </a:rPr>
              <a:t>, dont le Mali. Selon lui, l’Objectif global de la conférence de presse est de partager avec la Presse les moments forts qui ont marqué la Conférence Mondiale de Dakar tenue sur le financement de l’Education. Pour lui, plus de 100 pays ont pris part à cette rencontre de Dakar.</a:t>
            </a:r>
          </a:p>
          <a:p>
            <a:pPr algn="just"/>
            <a:r>
              <a:rPr lang="fr-FR" sz="1900" dirty="0">
                <a:latin typeface="Calibri" panose="020F0502020204030204" pitchFamily="34" charset="0"/>
                <a:cs typeface="Calibri" panose="020F0502020204030204" pitchFamily="34" charset="0"/>
              </a:rPr>
              <a:t>Mais le Mali n’a pris aucun engagement, a-t-il déploré, lors de cette rencontre pour renforcer son système éducatif. Par ailleurs, il a précisé que 34% du budget national (soit 1/3 du budget) est alloué à l’éducation. Avec tout ceci, dit-il, la qualité demeure faible dans ce domaine. </a:t>
            </a:r>
            <a:r>
              <a:rPr lang="fr-FR" sz="1900" i="1" dirty="0">
                <a:latin typeface="Calibri" panose="020F0502020204030204" pitchFamily="34" charset="0"/>
                <a:cs typeface="Calibri" panose="020F0502020204030204" pitchFamily="34" charset="0"/>
              </a:rPr>
              <a:t>« Le niveau est bas. Un élève de la 9</a:t>
            </a:r>
            <a:r>
              <a:rPr lang="fr-FR" sz="1900" i="1" baseline="30000" dirty="0">
                <a:latin typeface="Calibri" panose="020F0502020204030204" pitchFamily="34" charset="0"/>
                <a:cs typeface="Calibri" panose="020F0502020204030204" pitchFamily="34" charset="0"/>
              </a:rPr>
              <a:t>ème</a:t>
            </a:r>
            <a:r>
              <a:rPr lang="fr-FR" sz="1900" i="1" dirty="0">
                <a:latin typeface="Calibri" panose="020F0502020204030204" pitchFamily="34" charset="0"/>
                <a:cs typeface="Calibri" panose="020F0502020204030204" pitchFamily="34" charset="0"/>
              </a:rPr>
              <a:t>année a réellement le niveau de la 6</a:t>
            </a:r>
            <a:r>
              <a:rPr lang="fr-FR" sz="1900" i="1" baseline="30000" dirty="0">
                <a:latin typeface="Calibri" panose="020F0502020204030204" pitchFamily="34" charset="0"/>
                <a:cs typeface="Calibri" panose="020F0502020204030204" pitchFamily="34" charset="0"/>
              </a:rPr>
              <a:t>ème</a:t>
            </a:r>
            <a:r>
              <a:rPr lang="fr-FR" sz="1900" i="1" dirty="0">
                <a:latin typeface="Calibri" panose="020F0502020204030204" pitchFamily="34" charset="0"/>
                <a:cs typeface="Calibri" panose="020F0502020204030204" pitchFamily="34" charset="0"/>
              </a:rPr>
              <a:t> année. 70% de la population malienne est analphabète, ils ne savent ni lire ni écrire or la ressource humaine est incontournable </a:t>
            </a:r>
            <a:r>
              <a:rPr lang="fr-FR" sz="1900" dirty="0">
                <a:latin typeface="Calibri" panose="020F0502020204030204" pitchFamily="34" charset="0"/>
                <a:cs typeface="Calibri" panose="020F0502020204030204" pitchFamily="34" charset="0"/>
              </a:rPr>
              <a:t>», a-t-il dit. Pour renverser la tendance, il a non seulement souhaité une politique conséquente mais aussi la transparence dans la gestion des fonds alloués à l’éducation.</a:t>
            </a:r>
          </a:p>
          <a:p>
            <a:pPr algn="r"/>
            <a:r>
              <a:rPr lang="fr-FR" sz="1900" b="1" dirty="0" err="1">
                <a:latin typeface="Calibri" panose="020F0502020204030204" pitchFamily="34" charset="0"/>
                <a:cs typeface="Calibri" panose="020F0502020204030204" pitchFamily="34" charset="0"/>
              </a:rPr>
              <a:t>Aguibou</a:t>
            </a:r>
            <a:r>
              <a:rPr lang="fr-FR" sz="1900" b="1" dirty="0">
                <a:latin typeface="Calibri" panose="020F0502020204030204" pitchFamily="34" charset="0"/>
                <a:cs typeface="Calibri" panose="020F0502020204030204" pitchFamily="34" charset="0"/>
              </a:rPr>
              <a:t> </a:t>
            </a:r>
            <a:r>
              <a:rPr lang="fr-FR" sz="1900" b="1" dirty="0" err="1">
                <a:latin typeface="Calibri" panose="020F0502020204030204" pitchFamily="34" charset="0"/>
                <a:cs typeface="Calibri" panose="020F0502020204030204" pitchFamily="34" charset="0"/>
              </a:rPr>
              <a:t>Sogodogo</a:t>
            </a:r>
            <a:r>
              <a:rPr lang="fr-FR" sz="1900" dirty="0">
                <a:latin typeface="Calibri" panose="020F0502020204030204" pitchFamily="34" charset="0"/>
                <a:cs typeface="Calibri" panose="020F0502020204030204" pitchFamily="34" charset="0"/>
              </a:rPr>
              <a:t> Source: Le </a:t>
            </a:r>
            <a:r>
              <a:rPr lang="fr-FR" sz="1900" dirty="0" smtClean="0">
                <a:latin typeface="Calibri" panose="020F0502020204030204" pitchFamily="34" charset="0"/>
                <a:cs typeface="Calibri" panose="020F0502020204030204" pitchFamily="34" charset="0"/>
              </a:rPr>
              <a:t>Républicain</a:t>
            </a:r>
          </a:p>
          <a:p>
            <a:pPr algn="r"/>
            <a:r>
              <a:rPr lang="fr-FR" sz="2000" u="sng" dirty="0">
                <a:solidFill>
                  <a:schemeClr val="tx1"/>
                </a:solidFill>
                <a:hlinkClick r:id="rId2" tooltip="Posts by bamada.net"/>
              </a:rPr>
              <a:t>bamada.net</a:t>
            </a:r>
            <a:r>
              <a:rPr lang="fr-FR" sz="2000" dirty="0">
                <a:solidFill>
                  <a:schemeClr val="tx1"/>
                </a:solidFill>
              </a:rPr>
              <a:t> </a:t>
            </a:r>
            <a:r>
              <a:rPr lang="fr-FR" sz="2000" b="1" dirty="0">
                <a:solidFill>
                  <a:schemeClr val="tx1"/>
                </a:solidFill>
              </a:rPr>
              <a:t>05/10/2018</a:t>
            </a:r>
            <a:endParaRPr lang="fr-FR" sz="1900" dirty="0">
              <a:latin typeface="Calibri" panose="020F0502020204030204" pitchFamily="34" charset="0"/>
              <a:cs typeface="Calibri" panose="020F0502020204030204" pitchFamily="34" charset="0"/>
            </a:endParaRPr>
          </a:p>
          <a:p>
            <a:pPr marL="0" indent="0">
              <a:buNone/>
            </a:pPr>
            <a:r>
              <a:rPr lang="fr-FR" dirty="0"/>
              <a:t> </a:t>
            </a:r>
          </a:p>
          <a:p>
            <a:endParaRPr lang="fr-FR" dirty="0"/>
          </a:p>
        </p:txBody>
      </p:sp>
      <p:pic>
        <p:nvPicPr>
          <p:cNvPr id="4" name="Imag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2993465" y="-89819"/>
            <a:ext cx="4399008" cy="1103224"/>
          </a:xfrm>
          <a:prstGeom prst="rect">
            <a:avLst/>
          </a:prstGeom>
          <a:noFill/>
          <a:ln>
            <a:noFill/>
          </a:ln>
        </p:spPr>
      </p:pic>
      <p:pic>
        <p:nvPicPr>
          <p:cNvPr id="5" name="Image 4" descr="http://maliactu.info/wp-content/uploads/2018/09/nango-dembele-ministre-agriculture-abinou-teme-education-conseil-cabinet.jpg"/>
          <p:cNvPicPr/>
          <p:nvPr/>
        </p:nvPicPr>
        <p:blipFill>
          <a:blip r:embed="rId4">
            <a:extLst>
              <a:ext uri="{28A0092B-C50C-407E-A947-70E740481C1C}">
                <a14:useLocalDpi xmlns:a14="http://schemas.microsoft.com/office/drawing/2010/main" val="0"/>
              </a:ext>
            </a:extLst>
          </a:blip>
          <a:srcRect/>
          <a:stretch>
            <a:fillRect/>
          </a:stretch>
        </p:blipFill>
        <p:spPr bwMode="auto">
          <a:xfrm>
            <a:off x="8242479" y="2278539"/>
            <a:ext cx="3949521" cy="2621280"/>
          </a:xfrm>
          <a:prstGeom prst="rect">
            <a:avLst/>
          </a:prstGeom>
          <a:noFill/>
          <a:ln>
            <a:noFill/>
          </a:ln>
        </p:spPr>
      </p:pic>
    </p:spTree>
    <p:extLst>
      <p:ext uri="{BB962C8B-B14F-4D97-AF65-F5344CB8AC3E}">
        <p14:creationId xmlns:p14="http://schemas.microsoft.com/office/powerpoint/2010/main" val="298285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839789"/>
            <a:ext cx="8596668" cy="1040526"/>
          </a:xfrm>
        </p:spPr>
        <p:txBody>
          <a:bodyPr>
            <a:normAutofit fontScale="90000"/>
          </a:bodyPr>
          <a:lstStyle/>
          <a:p>
            <a:r>
              <a:rPr lang="fr-FR" sz="3100" b="1" dirty="0">
                <a:latin typeface="Calibri" panose="020F0502020204030204" pitchFamily="34" charset="0"/>
                <a:cs typeface="Calibri" panose="020F0502020204030204" pitchFamily="34" charset="0"/>
              </a:rPr>
              <a:t>ANCEFA </a:t>
            </a:r>
            <a:r>
              <a:rPr lang="fr-FR" sz="3100" b="1" dirty="0" err="1">
                <a:latin typeface="Calibri" panose="020F0502020204030204" pitchFamily="34" charset="0"/>
                <a:cs typeface="Calibri" panose="020F0502020204030204" pitchFamily="34" charset="0"/>
              </a:rPr>
              <a:t>em</a:t>
            </a:r>
            <a:r>
              <a:rPr lang="fr-FR" sz="3100" b="1" dirty="0">
                <a:latin typeface="Calibri" panose="020F0502020204030204" pitchFamily="34" charset="0"/>
                <a:cs typeface="Calibri" panose="020F0502020204030204" pitchFamily="34" charset="0"/>
              </a:rPr>
              <a:t> </a:t>
            </a:r>
            <a:r>
              <a:rPr lang="fr-FR" sz="3100" b="1" dirty="0" err="1">
                <a:latin typeface="Calibri" panose="020F0502020204030204" pitchFamily="34" charset="0"/>
                <a:cs typeface="Calibri" panose="020F0502020204030204" pitchFamily="34" charset="0"/>
              </a:rPr>
              <a:t>missão</a:t>
            </a:r>
            <a:r>
              <a:rPr lang="fr-FR" sz="3100" b="1" dirty="0">
                <a:latin typeface="Calibri" panose="020F0502020204030204" pitchFamily="34" charset="0"/>
                <a:cs typeface="Calibri" panose="020F0502020204030204" pitchFamily="34" charset="0"/>
              </a:rPr>
              <a:t> </a:t>
            </a:r>
            <a:r>
              <a:rPr lang="fr-FR" sz="3100" b="1" dirty="0" err="1">
                <a:latin typeface="Calibri" panose="020F0502020204030204" pitchFamily="34" charset="0"/>
                <a:cs typeface="Calibri" panose="020F0502020204030204" pitchFamily="34" charset="0"/>
              </a:rPr>
              <a:t>em</a:t>
            </a:r>
            <a:r>
              <a:rPr lang="fr-FR" sz="3100" b="1" dirty="0">
                <a:latin typeface="Calibri" panose="020F0502020204030204" pitchFamily="34" charset="0"/>
                <a:cs typeface="Calibri" panose="020F0502020204030204" pitchFamily="34" charset="0"/>
              </a:rPr>
              <a:t> </a:t>
            </a:r>
            <a:r>
              <a:rPr lang="fr-FR" sz="3100" b="1" dirty="0" err="1">
                <a:latin typeface="Calibri" panose="020F0502020204030204" pitchFamily="34" charset="0"/>
                <a:cs typeface="Calibri" panose="020F0502020204030204" pitchFamily="34" charset="0"/>
              </a:rPr>
              <a:t>Cabo</a:t>
            </a:r>
            <a:r>
              <a:rPr lang="fr-FR" sz="3100" b="1" dirty="0">
                <a:latin typeface="Calibri" panose="020F0502020204030204" pitchFamily="34" charset="0"/>
                <a:cs typeface="Calibri" panose="020F0502020204030204" pitchFamily="34" charset="0"/>
              </a:rPr>
              <a:t> </a:t>
            </a:r>
            <a:r>
              <a:rPr lang="fr-FR" sz="3100" b="1" dirty="0" err="1">
                <a:latin typeface="Calibri" panose="020F0502020204030204" pitchFamily="34" charset="0"/>
                <a:cs typeface="Calibri" panose="020F0502020204030204" pitchFamily="34" charset="0"/>
              </a:rPr>
              <a:t>Verde</a:t>
            </a:r>
            <a:r>
              <a:rPr lang="fr-FR" sz="3100" b="1" dirty="0">
                <a:latin typeface="Calibri" panose="020F0502020204030204" pitchFamily="34" charset="0"/>
                <a:cs typeface="Calibri" panose="020F0502020204030204" pitchFamily="34" charset="0"/>
              </a:rPr>
              <a:t> para </a:t>
            </a:r>
            <a:r>
              <a:rPr lang="fr-FR" sz="3100" b="1" dirty="0" err="1">
                <a:latin typeface="Calibri" panose="020F0502020204030204" pitchFamily="34" charset="0"/>
                <a:cs typeface="Calibri" panose="020F0502020204030204" pitchFamily="34" charset="0"/>
              </a:rPr>
              <a:t>monitorar</a:t>
            </a:r>
            <a:r>
              <a:rPr lang="fr-FR" sz="3100" b="1" dirty="0">
                <a:latin typeface="Calibri" panose="020F0502020204030204" pitchFamily="34" charset="0"/>
                <a:cs typeface="Calibri" panose="020F0502020204030204" pitchFamily="34" charset="0"/>
              </a:rPr>
              <a:t> </a:t>
            </a:r>
            <a:r>
              <a:rPr lang="fr-FR" sz="3100" b="1" dirty="0" err="1">
                <a:latin typeface="Calibri" panose="020F0502020204030204" pitchFamily="34" charset="0"/>
                <a:cs typeface="Calibri" panose="020F0502020204030204" pitchFamily="34" charset="0"/>
              </a:rPr>
              <a:t>trabalho</a:t>
            </a:r>
            <a:r>
              <a:rPr lang="fr-FR" sz="3100" b="1" dirty="0">
                <a:latin typeface="Calibri" panose="020F0502020204030204" pitchFamily="34" charset="0"/>
                <a:cs typeface="Calibri" panose="020F0502020204030204" pitchFamily="34" charset="0"/>
              </a:rPr>
              <a:t> da </a:t>
            </a:r>
            <a:r>
              <a:rPr lang="fr-FR" sz="3100" b="1" dirty="0" err="1">
                <a:latin typeface="Calibri" panose="020F0502020204030204" pitchFamily="34" charset="0"/>
                <a:cs typeface="Calibri" panose="020F0502020204030204" pitchFamily="34" charset="0"/>
              </a:rPr>
              <a:t>Rede</a:t>
            </a:r>
            <a:r>
              <a:rPr lang="fr-FR" sz="3100" b="1" dirty="0">
                <a:latin typeface="Calibri" panose="020F0502020204030204" pitchFamily="34" charset="0"/>
                <a:cs typeface="Calibri" panose="020F0502020204030204" pitchFamily="34" charset="0"/>
              </a:rPr>
              <a:t> </a:t>
            </a:r>
            <a:r>
              <a:rPr lang="fr-FR" sz="3100" b="1" dirty="0" err="1">
                <a:latin typeface="Calibri" panose="020F0502020204030204" pitchFamily="34" charset="0"/>
                <a:cs typeface="Calibri" panose="020F0502020204030204" pitchFamily="34" charset="0"/>
              </a:rPr>
              <a:t>Nacional</a:t>
            </a:r>
            <a:r>
              <a:rPr lang="fr-FR" sz="3100" b="1" dirty="0">
                <a:latin typeface="Calibri" panose="020F0502020204030204" pitchFamily="34" charset="0"/>
                <a:cs typeface="Calibri" panose="020F0502020204030204" pitchFamily="34" charset="0"/>
              </a:rPr>
              <a:t> </a:t>
            </a:r>
            <a:r>
              <a:rPr lang="fr-FR" sz="2000" b="1" dirty="0">
                <a:solidFill>
                  <a:schemeClr val="tx1"/>
                </a:solidFill>
              </a:rPr>
              <a:t>04 </a:t>
            </a:r>
            <a:r>
              <a:rPr lang="fr-FR" sz="2000" b="1" dirty="0" err="1">
                <a:solidFill>
                  <a:schemeClr val="tx1"/>
                </a:solidFill>
              </a:rPr>
              <a:t>Outubro</a:t>
            </a:r>
            <a:r>
              <a:rPr lang="fr-FR" sz="2000" b="1" dirty="0">
                <a:solidFill>
                  <a:schemeClr val="tx1"/>
                </a:solidFill>
              </a:rPr>
              <a:t>, 2018</a:t>
            </a:r>
            <a:r>
              <a:rPr lang="fr-FR" dirty="0"/>
              <a:t/>
            </a:r>
            <a:br>
              <a:rPr lang="fr-FR" dirty="0"/>
            </a:br>
            <a:endParaRPr lang="fr-FR" dirty="0"/>
          </a:p>
        </p:txBody>
      </p:sp>
      <p:sp>
        <p:nvSpPr>
          <p:cNvPr id="3" name="Espace réservé du contenu 2"/>
          <p:cNvSpPr>
            <a:spLocks noGrp="1"/>
          </p:cNvSpPr>
          <p:nvPr>
            <p:ph idx="1"/>
          </p:nvPr>
        </p:nvSpPr>
        <p:spPr>
          <a:xfrm>
            <a:off x="149300" y="1880315"/>
            <a:ext cx="8596668" cy="4977685"/>
          </a:xfrm>
        </p:spPr>
        <p:txBody>
          <a:bodyPr>
            <a:normAutofit fontScale="77500" lnSpcReduction="20000"/>
          </a:bodyPr>
          <a:lstStyle/>
          <a:p>
            <a:pPr algn="just"/>
            <a:r>
              <a:rPr lang="fr-FR" dirty="0">
                <a:solidFill>
                  <a:schemeClr val="tx1"/>
                </a:solidFill>
                <a:latin typeface="Calibri" panose="020F0502020204030204" pitchFamily="34" charset="0"/>
                <a:cs typeface="Calibri" panose="020F0502020204030204" pitchFamily="34" charset="0"/>
              </a:rPr>
              <a:t>A ANCEFA </a:t>
            </a:r>
            <a:r>
              <a:rPr lang="fr-FR" dirty="0" err="1">
                <a:solidFill>
                  <a:schemeClr val="tx1"/>
                </a:solidFill>
                <a:latin typeface="Calibri" panose="020F0502020204030204" pitchFamily="34" charset="0"/>
                <a:cs typeface="Calibri" panose="020F0502020204030204" pitchFamily="34" charset="0"/>
              </a:rPr>
              <a:t>nasceu</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Abuja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2000, tem </a:t>
            </a:r>
            <a:r>
              <a:rPr lang="fr-FR" dirty="0" err="1">
                <a:solidFill>
                  <a:schemeClr val="tx1"/>
                </a:solidFill>
                <a:latin typeface="Calibri" panose="020F0502020204030204" pitchFamily="34" charset="0"/>
                <a:cs typeface="Calibri" panose="020F0502020204030204" pitchFamily="34" charset="0"/>
              </a:rPr>
              <a:t>sede</a:t>
            </a:r>
            <a:r>
              <a:rPr lang="fr-FR" dirty="0">
                <a:solidFill>
                  <a:schemeClr val="tx1"/>
                </a:solidFill>
                <a:latin typeface="Calibri" panose="020F0502020204030204" pitchFamily="34" charset="0"/>
                <a:cs typeface="Calibri" panose="020F0502020204030204" pitchFamily="34" charset="0"/>
              </a:rPr>
              <a:t> Dakar </a:t>
            </a:r>
            <a:r>
              <a:rPr lang="fr-FR" dirty="0" err="1">
                <a:solidFill>
                  <a:schemeClr val="tx1"/>
                </a:solidFill>
                <a:latin typeface="Calibri" panose="020F0502020204030204" pitchFamily="34" charset="0"/>
                <a:cs typeface="Calibri" panose="020F0502020204030204" pitchFamily="34" charset="0"/>
              </a:rPr>
              <a:t>desde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Fevereiro</a:t>
            </a:r>
            <a:r>
              <a:rPr lang="fr-FR" dirty="0">
                <a:solidFill>
                  <a:schemeClr val="tx1"/>
                </a:solidFill>
                <a:latin typeface="Calibri" panose="020F0502020204030204" pitchFamily="34" charset="0"/>
                <a:cs typeface="Calibri" panose="020F0502020204030204" pitchFamily="34" charset="0"/>
              </a:rPr>
              <a:t> de 2002. É </a:t>
            </a:r>
            <a:r>
              <a:rPr lang="fr-FR" dirty="0" err="1">
                <a:solidFill>
                  <a:schemeClr val="tx1"/>
                </a:solidFill>
                <a:latin typeface="Calibri" panose="020F0502020204030204" pitchFamily="34" charset="0"/>
                <a:cs typeface="Calibri" panose="020F0502020204030204" pitchFamily="34" charset="0"/>
              </a:rPr>
              <a:t>uma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organização</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Sociedade</a:t>
            </a:r>
            <a:r>
              <a:rPr lang="fr-FR" dirty="0">
                <a:solidFill>
                  <a:schemeClr val="tx1"/>
                </a:solidFill>
                <a:latin typeface="Calibri" panose="020F0502020204030204" pitchFamily="34" charset="0"/>
                <a:cs typeface="Calibri" panose="020F0502020204030204" pitchFamily="34" charset="0"/>
              </a:rPr>
              <a:t> Civil que </a:t>
            </a:r>
            <a:r>
              <a:rPr lang="fr-FR" dirty="0" err="1">
                <a:solidFill>
                  <a:schemeClr val="tx1"/>
                </a:solidFill>
                <a:latin typeface="Calibri" panose="020F0502020204030204" pitchFamily="34" charset="0"/>
                <a:cs typeface="Calibri" panose="020F0502020204030204" pitchFamily="34" charset="0"/>
              </a:rPr>
              <a:t>integra</a:t>
            </a:r>
            <a:r>
              <a:rPr lang="fr-FR" dirty="0">
                <a:solidFill>
                  <a:schemeClr val="tx1"/>
                </a:solidFill>
                <a:latin typeface="Calibri" panose="020F0502020204030204" pitchFamily="34" charset="0"/>
                <a:cs typeface="Calibri" panose="020F0502020204030204" pitchFamily="34" charset="0"/>
              </a:rPr>
              <a:t> 37 </a:t>
            </a:r>
            <a:r>
              <a:rPr lang="fr-FR" dirty="0" err="1">
                <a:solidFill>
                  <a:schemeClr val="tx1"/>
                </a:solidFill>
                <a:latin typeface="Calibri" panose="020F0502020204030204" pitchFamily="34" charset="0"/>
                <a:cs typeface="Calibri" panose="020F0502020204030204" pitchFamily="34" charset="0"/>
              </a:rPr>
              <a:t>países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africanos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com</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missão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promover</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para </a:t>
            </a:r>
            <a:r>
              <a:rPr lang="fr-FR" dirty="0" err="1">
                <a:solidFill>
                  <a:schemeClr val="tx1"/>
                </a:solidFill>
                <a:latin typeface="Calibri" panose="020F0502020204030204" pitchFamily="34" charset="0"/>
                <a:cs typeface="Calibri" panose="020F0502020204030204" pitchFamily="34" charset="0"/>
              </a:rPr>
              <a:t>Todos</a:t>
            </a:r>
            <a:r>
              <a:rPr lang="fr-FR" dirty="0">
                <a:solidFill>
                  <a:schemeClr val="tx1"/>
                </a:solidFill>
                <a:latin typeface="Calibri" panose="020F0502020204030204" pitchFamily="34" charset="0"/>
                <a:cs typeface="Calibri" panose="020F0502020204030204" pitchFamily="34" charset="0"/>
              </a:rPr>
              <a:t> e de </a:t>
            </a:r>
            <a:r>
              <a:rPr lang="fr-FR" dirty="0" err="1">
                <a:solidFill>
                  <a:schemeClr val="tx1"/>
                </a:solidFill>
                <a:latin typeface="Calibri" panose="020F0502020204030204" pitchFamily="34" charset="0"/>
                <a:cs typeface="Calibri" panose="020F0502020204030204" pitchFamily="34" charset="0"/>
              </a:rPr>
              <a:t>qualidade</a:t>
            </a:r>
            <a:r>
              <a:rPr lang="fr-FR" dirty="0">
                <a:solidFill>
                  <a:schemeClr val="tx1"/>
                </a:solidFill>
                <a:latin typeface="Calibri" panose="020F0502020204030204" pitchFamily="34" charset="0"/>
                <a:cs typeface="Calibri" panose="020F0502020204030204" pitchFamily="34" charset="0"/>
              </a:rPr>
              <a:t>.</a:t>
            </a:r>
          </a:p>
          <a:p>
            <a:pPr algn="just"/>
            <a:r>
              <a:rPr lang="fr-FR" dirty="0" err="1">
                <a:solidFill>
                  <a:schemeClr val="tx1"/>
                </a:solidFill>
                <a:latin typeface="Calibri" panose="020F0502020204030204" pitchFamily="34" charset="0"/>
                <a:cs typeface="Calibri" panose="020F0502020204030204" pitchFamily="34" charset="0"/>
              </a:rPr>
              <a:t>Ministra</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recebeu</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ontem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uma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delegação</a:t>
            </a:r>
            <a:r>
              <a:rPr lang="fr-FR" dirty="0">
                <a:solidFill>
                  <a:schemeClr val="tx1"/>
                </a:solidFill>
                <a:latin typeface="Calibri" panose="020F0502020204030204" pitchFamily="34" charset="0"/>
                <a:cs typeface="Calibri" panose="020F0502020204030204" pitchFamily="34" charset="0"/>
              </a:rPr>
              <a:t> da ANCEFA – </a:t>
            </a:r>
            <a:r>
              <a:rPr lang="fr-FR" dirty="0" err="1">
                <a:solidFill>
                  <a:schemeClr val="tx1"/>
                </a:solidFill>
                <a:latin typeface="Calibri" panose="020F0502020204030204" pitchFamily="34" charset="0"/>
                <a:cs typeface="Calibri" panose="020F0502020204030204" pitchFamily="34" charset="0"/>
              </a:rPr>
              <a:t>Africa</a:t>
            </a:r>
            <a:r>
              <a:rPr lang="fr-FR" dirty="0">
                <a:solidFill>
                  <a:schemeClr val="tx1"/>
                </a:solidFill>
                <a:latin typeface="Calibri" panose="020F0502020204030204" pitchFamily="34" charset="0"/>
                <a:cs typeface="Calibri" panose="020F0502020204030204" pitchFamily="34" charset="0"/>
              </a:rPr>
              <a:t> Network </a:t>
            </a:r>
            <a:r>
              <a:rPr lang="fr-FR" dirty="0" err="1">
                <a:solidFill>
                  <a:schemeClr val="tx1"/>
                </a:solidFill>
                <a:latin typeface="Calibri" panose="020F0502020204030204" pitchFamily="34" charset="0"/>
                <a:cs typeface="Calibri" panose="020F0502020204030204" pitchFamily="34" charset="0"/>
              </a:rPr>
              <a:t>Campaign</a:t>
            </a:r>
            <a:r>
              <a:rPr lang="fr-FR" dirty="0">
                <a:solidFill>
                  <a:schemeClr val="tx1"/>
                </a:solidFill>
                <a:latin typeface="Calibri" panose="020F0502020204030204" pitchFamily="34" charset="0"/>
                <a:cs typeface="Calibri" panose="020F0502020204030204" pitchFamily="34" charset="0"/>
              </a:rPr>
              <a:t> on Education For All (</a:t>
            </a:r>
            <a:r>
              <a:rPr lang="fr-FR" dirty="0" err="1">
                <a:solidFill>
                  <a:schemeClr val="tx1"/>
                </a:solidFill>
                <a:latin typeface="Calibri" panose="020F0502020204030204" pitchFamily="34" charset="0"/>
                <a:cs typeface="Calibri" panose="020F0502020204030204" pitchFamily="34" charset="0"/>
              </a:rPr>
              <a:t>Rede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Africana</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campanha</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para </a:t>
            </a:r>
            <a:r>
              <a:rPr lang="fr-FR" dirty="0" err="1">
                <a:solidFill>
                  <a:schemeClr val="tx1"/>
                </a:solidFill>
                <a:latin typeface="Calibri" panose="020F0502020204030204" pitchFamily="34" charset="0"/>
                <a:cs typeface="Calibri" panose="020F0502020204030204" pitchFamily="34" charset="0"/>
              </a:rPr>
              <a:t>Todos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chefiada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pelo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moderador</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Lusófono</a:t>
            </a:r>
            <a:r>
              <a:rPr lang="fr-FR" dirty="0">
                <a:solidFill>
                  <a:schemeClr val="tx1"/>
                </a:solidFill>
                <a:latin typeface="Calibri" panose="020F0502020204030204" pitchFamily="34" charset="0"/>
                <a:cs typeface="Calibri" panose="020F0502020204030204" pitchFamily="34" charset="0"/>
              </a:rPr>
              <a:t>, David </a:t>
            </a:r>
            <a:r>
              <a:rPr lang="fr-FR" dirty="0" err="1">
                <a:solidFill>
                  <a:schemeClr val="tx1"/>
                </a:solidFill>
                <a:latin typeface="Calibri" panose="020F0502020204030204" pitchFamily="34" charset="0"/>
                <a:cs typeface="Calibri" panose="020F0502020204030204" pitchFamily="34" charset="0"/>
              </a:rPr>
              <a:t>Peda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natural</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Guiné-Bissau</a:t>
            </a:r>
            <a:r>
              <a:rPr lang="fr-FR" dirty="0">
                <a:solidFill>
                  <a:schemeClr val="tx1"/>
                </a:solidFill>
                <a:latin typeface="Calibri" panose="020F0502020204030204" pitchFamily="34" charset="0"/>
                <a:cs typeface="Calibri" panose="020F0502020204030204" pitchFamily="34" charset="0"/>
              </a:rPr>
              <a:t>. No </a:t>
            </a:r>
            <a:r>
              <a:rPr lang="fr-FR" dirty="0" err="1">
                <a:solidFill>
                  <a:schemeClr val="tx1"/>
                </a:solidFill>
                <a:latin typeface="Calibri" panose="020F0502020204030204" pitchFamily="34" charset="0"/>
                <a:cs typeface="Calibri" panose="020F0502020204030204" pitchFamily="34" charset="0"/>
              </a:rPr>
              <a:t>encontro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esteve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igualmente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presente</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Direção</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Rede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Nacional</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Campanha</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Para </a:t>
            </a:r>
            <a:r>
              <a:rPr lang="fr-FR" dirty="0" err="1">
                <a:solidFill>
                  <a:schemeClr val="tx1"/>
                </a:solidFill>
                <a:latin typeface="Calibri" panose="020F0502020204030204" pitchFamily="34" charset="0"/>
                <a:cs typeface="Calibri" panose="020F0502020204030204" pitchFamily="34" charset="0"/>
              </a:rPr>
              <a:t>Todos</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Cabo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Verde</a:t>
            </a:r>
            <a:r>
              <a:rPr lang="fr-FR" dirty="0">
                <a:solidFill>
                  <a:schemeClr val="tx1"/>
                </a:solidFill>
                <a:latin typeface="Calibri" panose="020F0502020204030204" pitchFamily="34" charset="0"/>
                <a:cs typeface="Calibri" panose="020F0502020204030204" pitchFamily="34" charset="0"/>
              </a:rPr>
              <a:t> (RNCEPT-CV). A </a:t>
            </a:r>
            <a:r>
              <a:rPr lang="fr-FR" dirty="0" err="1">
                <a:solidFill>
                  <a:schemeClr val="tx1"/>
                </a:solidFill>
                <a:latin typeface="Calibri" panose="020F0502020204030204" pitchFamily="34" charset="0"/>
                <a:cs typeface="Calibri" panose="020F0502020204030204" pitchFamily="34" charset="0"/>
              </a:rPr>
              <a:t>ministra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Maritza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Rosabal</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apontou</a:t>
            </a:r>
            <a:r>
              <a:rPr lang="fr-FR" dirty="0">
                <a:solidFill>
                  <a:schemeClr val="tx1"/>
                </a:solidFill>
                <a:latin typeface="Calibri" panose="020F0502020204030204" pitchFamily="34" charset="0"/>
                <a:cs typeface="Calibri" panose="020F0502020204030204" pitchFamily="34" charset="0"/>
              </a:rPr>
              <a:t> os </a:t>
            </a:r>
            <a:r>
              <a:rPr lang="fr-FR" dirty="0" err="1">
                <a:solidFill>
                  <a:schemeClr val="tx1"/>
                </a:solidFill>
                <a:latin typeface="Calibri" panose="020F0502020204030204" pitchFamily="34" charset="0"/>
                <a:cs typeface="Calibri" panose="020F0502020204030204" pitchFamily="34" charset="0"/>
              </a:rPr>
              <a:t>ganhos</a:t>
            </a:r>
            <a:r>
              <a:rPr lang="fr-FR" dirty="0">
                <a:solidFill>
                  <a:schemeClr val="tx1"/>
                </a:solidFill>
                <a:latin typeface="Calibri" panose="020F0502020204030204" pitchFamily="34" charset="0"/>
                <a:cs typeface="Calibri" panose="020F0502020204030204" pitchFamily="34" charset="0"/>
              </a:rPr>
              <a:t> no </a:t>
            </a:r>
            <a:r>
              <a:rPr lang="fr-FR" dirty="0" err="1">
                <a:solidFill>
                  <a:schemeClr val="tx1"/>
                </a:solidFill>
                <a:latin typeface="Calibri" panose="020F0502020204030204" pitchFamily="34" charset="0"/>
                <a:cs typeface="Calibri" panose="020F0502020204030204" pitchFamily="34" charset="0"/>
              </a:rPr>
              <a:t>sector</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Cabo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Verde</a:t>
            </a:r>
            <a:r>
              <a:rPr lang="fr-FR" dirty="0">
                <a:solidFill>
                  <a:schemeClr val="tx1"/>
                </a:solidFill>
                <a:latin typeface="Calibri" panose="020F0502020204030204" pitchFamily="34" charset="0"/>
                <a:cs typeface="Calibri" panose="020F0502020204030204" pitchFamily="34" charset="0"/>
              </a:rPr>
              <a:t> e </a:t>
            </a:r>
            <a:r>
              <a:rPr lang="fr-FR" dirty="0" err="1">
                <a:solidFill>
                  <a:schemeClr val="tx1"/>
                </a:solidFill>
                <a:latin typeface="Calibri" panose="020F0502020204030204" pitchFamily="34" charset="0"/>
                <a:cs typeface="Calibri" panose="020F0502020204030204" pitchFamily="34" charset="0"/>
              </a:rPr>
              <a:t>elencou</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um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conjunto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inovações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introduzidas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neste</a:t>
            </a:r>
            <a:r>
              <a:rPr lang="fr-FR" dirty="0">
                <a:solidFill>
                  <a:schemeClr val="tx1"/>
                </a:solidFill>
                <a:latin typeface="Calibri" panose="020F0502020204030204" pitchFamily="34" charset="0"/>
                <a:cs typeface="Calibri" panose="020F0502020204030204" pitchFamily="34" charset="0"/>
              </a:rPr>
              <a:t> novo </a:t>
            </a:r>
            <a:r>
              <a:rPr lang="fr-FR" dirty="0" err="1">
                <a:solidFill>
                  <a:schemeClr val="tx1"/>
                </a:solidFill>
                <a:latin typeface="Calibri" panose="020F0502020204030204" pitchFamily="34" charset="0"/>
                <a:cs typeface="Calibri" panose="020F0502020204030204" pitchFamily="34" charset="0"/>
              </a:rPr>
              <a:t>ano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lectivo</a:t>
            </a:r>
            <a:r>
              <a:rPr lang="fr-FR" dirty="0">
                <a:solidFill>
                  <a:schemeClr val="tx1"/>
                </a:solidFill>
                <a:latin typeface="Calibri" panose="020F0502020204030204" pitchFamily="34" charset="0"/>
                <a:cs typeface="Calibri" panose="020F0502020204030204" pitchFamily="34" charset="0"/>
              </a:rPr>
              <a:t>, que tem </a:t>
            </a:r>
            <a:r>
              <a:rPr lang="fr-FR" dirty="0" err="1">
                <a:solidFill>
                  <a:schemeClr val="tx1"/>
                </a:solidFill>
                <a:latin typeface="Calibri" panose="020F0502020204030204" pitchFamily="34" charset="0"/>
                <a:cs typeface="Calibri" panose="020F0502020204030204" pitchFamily="34" charset="0"/>
              </a:rPr>
              <a:t>como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lema</a:t>
            </a:r>
            <a:r>
              <a:rPr lang="fr-FR" dirty="0">
                <a:solidFill>
                  <a:schemeClr val="tx1"/>
                </a:solidFill>
                <a:latin typeface="Calibri" panose="020F0502020204030204" pitchFamily="34" charset="0"/>
                <a:cs typeface="Calibri" panose="020F0502020204030204" pitchFamily="34" charset="0"/>
              </a:rPr>
              <a:t>: “Mais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Mais </a:t>
            </a:r>
            <a:r>
              <a:rPr lang="fr-FR" dirty="0" err="1">
                <a:solidFill>
                  <a:schemeClr val="tx1"/>
                </a:solidFill>
                <a:latin typeface="Calibri" panose="020F0502020204030204" pitchFamily="34" charset="0"/>
                <a:cs typeface="Calibri" panose="020F0502020204030204" pitchFamily="34" charset="0"/>
              </a:rPr>
              <a:t>Inclusão</a:t>
            </a:r>
            <a:r>
              <a:rPr lang="fr-FR" dirty="0">
                <a:solidFill>
                  <a:schemeClr val="tx1"/>
                </a:solidFill>
                <a:latin typeface="Calibri" panose="020F0502020204030204" pitchFamily="34" charset="0"/>
                <a:cs typeface="Calibri" panose="020F0502020204030204" pitchFamily="34" charset="0"/>
              </a:rPr>
              <a:t>”. </a:t>
            </a:r>
          </a:p>
          <a:p>
            <a:pPr algn="just"/>
            <a:r>
              <a:rPr lang="fr-FR" dirty="0">
                <a:solidFill>
                  <a:schemeClr val="tx1"/>
                </a:solidFill>
                <a:latin typeface="Calibri" panose="020F0502020204030204" pitchFamily="34" charset="0"/>
                <a:cs typeface="Calibri" panose="020F0502020204030204" pitchFamily="34" charset="0"/>
              </a:rPr>
              <a:t>A </a:t>
            </a:r>
            <a:r>
              <a:rPr lang="fr-FR" dirty="0" err="1">
                <a:solidFill>
                  <a:schemeClr val="tx1"/>
                </a:solidFill>
                <a:latin typeface="Calibri" panose="020F0502020204030204" pitchFamily="34" charset="0"/>
                <a:cs typeface="Calibri" panose="020F0502020204030204" pitchFamily="34" charset="0"/>
              </a:rPr>
              <a:t>governante</a:t>
            </a:r>
            <a:r>
              <a:rPr lang="fr-FR" dirty="0">
                <a:solidFill>
                  <a:schemeClr val="tx1"/>
                </a:solidFill>
                <a:latin typeface="Calibri" panose="020F0502020204030204" pitchFamily="34" charset="0"/>
                <a:cs typeface="Calibri" panose="020F0502020204030204" pitchFamily="34" charset="0"/>
              </a:rPr>
              <a:t>, que </a:t>
            </a:r>
            <a:r>
              <a:rPr lang="fr-FR" dirty="0" err="1">
                <a:solidFill>
                  <a:schemeClr val="tx1"/>
                </a:solidFill>
                <a:latin typeface="Calibri" panose="020F0502020204030204" pitchFamily="34" charset="0"/>
                <a:cs typeface="Calibri" panose="020F0502020204030204" pitchFamily="34" charset="0"/>
              </a:rPr>
              <a:t>esteve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acompanhada</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Diretora</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Serviço</a:t>
            </a:r>
            <a:r>
              <a:rPr lang="fr-FR" dirty="0">
                <a:solidFill>
                  <a:schemeClr val="tx1"/>
                </a:solidFill>
                <a:latin typeface="Calibri" panose="020F0502020204030204" pitchFamily="34" charset="0"/>
                <a:cs typeface="Calibri" panose="020F0502020204030204" pitchFamily="34" charset="0"/>
              </a:rPr>
              <a:t> na DGPOG, Clarisse Silva; da </a:t>
            </a:r>
            <a:r>
              <a:rPr lang="fr-FR" dirty="0" err="1">
                <a:solidFill>
                  <a:schemeClr val="tx1"/>
                </a:solidFill>
                <a:latin typeface="Calibri" panose="020F0502020204030204" pitchFamily="34" charset="0"/>
                <a:cs typeface="Calibri" panose="020F0502020204030204" pitchFamily="34" charset="0"/>
              </a:rPr>
              <a:t>Directora</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Serviço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Inclusão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Educativa</a:t>
            </a:r>
            <a:r>
              <a:rPr lang="fr-FR" dirty="0">
                <a:solidFill>
                  <a:schemeClr val="tx1"/>
                </a:solidFill>
                <a:latin typeface="Calibri" panose="020F0502020204030204" pitchFamily="34" charset="0"/>
                <a:cs typeface="Calibri" panose="020F0502020204030204" pitchFamily="34" charset="0"/>
              </a:rPr>
              <a:t> na DNE, Eleonora Helena Sousa, e do </a:t>
            </a:r>
            <a:r>
              <a:rPr lang="fr-FR" dirty="0" err="1">
                <a:solidFill>
                  <a:schemeClr val="tx1"/>
                </a:solidFill>
                <a:latin typeface="Calibri" panose="020F0502020204030204" pitchFamily="34" charset="0"/>
                <a:cs typeface="Calibri" panose="020F0502020204030204" pitchFamily="34" charset="0"/>
              </a:rPr>
              <a:t>Diretor</a:t>
            </a:r>
            <a:r>
              <a:rPr lang="fr-FR" dirty="0">
                <a:solidFill>
                  <a:schemeClr val="tx1"/>
                </a:solidFill>
                <a:latin typeface="Calibri" panose="020F0502020204030204" pitchFamily="34" charset="0"/>
                <a:cs typeface="Calibri" panose="020F0502020204030204" pitchFamily="34" charset="0"/>
              </a:rPr>
              <a:t>-Geral do </a:t>
            </a:r>
            <a:r>
              <a:rPr lang="fr-FR" dirty="0" err="1">
                <a:solidFill>
                  <a:schemeClr val="tx1"/>
                </a:solidFill>
                <a:latin typeface="Calibri" panose="020F0502020204030204" pitchFamily="34" charset="0"/>
                <a:cs typeface="Calibri" panose="020F0502020204030204" pitchFamily="34" charset="0"/>
              </a:rPr>
              <a:t>Planeamento</a:t>
            </a:r>
            <a:r>
              <a:rPr lang="fr-FR" dirty="0">
                <a:solidFill>
                  <a:schemeClr val="tx1"/>
                </a:solidFill>
                <a:latin typeface="Calibri" panose="020F0502020204030204" pitchFamily="34" charset="0"/>
                <a:cs typeface="Calibri" panose="020F0502020204030204" pitchFamily="34" charset="0"/>
              </a:rPr>
              <a:t> e </a:t>
            </a:r>
            <a:r>
              <a:rPr lang="fr-FR" dirty="0" err="1">
                <a:solidFill>
                  <a:schemeClr val="tx1"/>
                </a:solidFill>
                <a:latin typeface="Calibri" panose="020F0502020204030204" pitchFamily="34" charset="0"/>
                <a:cs typeface="Calibri" panose="020F0502020204030204" pitchFamily="34" charset="0"/>
              </a:rPr>
              <a:t>Orçamento</a:t>
            </a:r>
            <a:r>
              <a:rPr lang="fr-FR" dirty="0">
                <a:solidFill>
                  <a:schemeClr val="tx1"/>
                </a:solidFill>
                <a:latin typeface="Calibri" panose="020F0502020204030204" pitchFamily="34" charset="0"/>
                <a:cs typeface="Calibri" panose="020F0502020204030204" pitchFamily="34" charset="0"/>
              </a:rPr>
              <a:t> e </a:t>
            </a:r>
            <a:r>
              <a:rPr lang="fr-FR" dirty="0" err="1">
                <a:solidFill>
                  <a:schemeClr val="tx1"/>
                </a:solidFill>
                <a:latin typeface="Calibri" panose="020F0502020204030204" pitchFamily="34" charset="0"/>
                <a:cs typeface="Calibri" panose="020F0502020204030204" pitchFamily="34" charset="0"/>
              </a:rPr>
              <a:t>Gestão</a:t>
            </a:r>
            <a:r>
              <a:rPr lang="fr-FR" dirty="0">
                <a:solidFill>
                  <a:schemeClr val="tx1"/>
                </a:solidFill>
                <a:latin typeface="Calibri" panose="020F0502020204030204" pitchFamily="34" charset="0"/>
                <a:cs typeface="Calibri" panose="020F0502020204030204" pitchFamily="34" charset="0"/>
              </a:rPr>
              <a:t>, José Manuel Marques, </a:t>
            </a:r>
            <a:r>
              <a:rPr lang="fr-FR" dirty="0" err="1">
                <a:solidFill>
                  <a:schemeClr val="tx1"/>
                </a:solidFill>
                <a:latin typeface="Calibri" panose="020F0502020204030204" pitchFamily="34" charset="0"/>
                <a:cs typeface="Calibri" panose="020F0502020204030204" pitchFamily="34" charset="0"/>
              </a:rPr>
              <a:t>falou</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ainda</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desafios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futuros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nomeadamente</a:t>
            </a:r>
            <a:r>
              <a:rPr lang="fr-FR" dirty="0">
                <a:solidFill>
                  <a:schemeClr val="tx1"/>
                </a:solidFill>
                <a:latin typeface="Calibri" panose="020F0502020204030204" pitchFamily="34" charset="0"/>
                <a:cs typeface="Calibri" panose="020F0502020204030204" pitchFamily="34" charset="0"/>
              </a:rPr>
              <a:t> no </a:t>
            </a:r>
            <a:r>
              <a:rPr lang="fr-FR" dirty="0" err="1">
                <a:solidFill>
                  <a:schemeClr val="tx1"/>
                </a:solidFill>
                <a:latin typeface="Calibri" panose="020F0502020204030204" pitchFamily="34" charset="0"/>
                <a:cs typeface="Calibri" panose="020F0502020204030204" pitchFamily="34" charset="0"/>
              </a:rPr>
              <a:t>ensino</a:t>
            </a:r>
            <a:r>
              <a:rPr lang="fr-FR" dirty="0">
                <a:solidFill>
                  <a:schemeClr val="tx1"/>
                </a:solidFill>
                <a:latin typeface="Calibri" panose="020F0502020204030204" pitchFamily="34" charset="0"/>
                <a:cs typeface="Calibri" panose="020F0502020204030204" pitchFamily="34" charset="0"/>
              </a:rPr>
              <a:t> pré-</a:t>
            </a:r>
            <a:r>
              <a:rPr lang="fr-FR" dirty="0" err="1">
                <a:solidFill>
                  <a:schemeClr val="tx1"/>
                </a:solidFill>
                <a:latin typeface="Calibri" panose="020F0502020204030204" pitchFamily="34" charset="0"/>
                <a:cs typeface="Calibri" panose="020F0502020204030204" pitchFamily="34" charset="0"/>
              </a:rPr>
              <a:t>escolar</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anteceder</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encontro</a:t>
            </a:r>
            <a:r>
              <a:rPr lang="fr-FR" dirty="0">
                <a:solidFill>
                  <a:schemeClr val="tx1"/>
                </a:solidFill>
                <a:latin typeface="Calibri" panose="020F0502020204030204" pitchFamily="34" charset="0"/>
                <a:cs typeface="Calibri" panose="020F0502020204030204" pitchFamily="34" charset="0"/>
              </a:rPr>
              <a:t> no </a:t>
            </a:r>
            <a:r>
              <a:rPr lang="fr-FR" dirty="0" err="1">
                <a:solidFill>
                  <a:schemeClr val="tx1"/>
                </a:solidFill>
                <a:latin typeface="Calibri" panose="020F0502020204030204" pitchFamily="34" charset="0"/>
                <a:cs typeface="Calibri" panose="020F0502020204030204" pitchFamily="34" charset="0"/>
              </a:rPr>
              <a:t>palácio</a:t>
            </a:r>
            <a:r>
              <a:rPr lang="fr-FR" dirty="0">
                <a:solidFill>
                  <a:schemeClr val="tx1"/>
                </a:solidFill>
                <a:latin typeface="Calibri" panose="020F0502020204030204" pitchFamily="34" charset="0"/>
                <a:cs typeface="Calibri" panose="020F0502020204030204" pitchFamily="34" charset="0"/>
              </a:rPr>
              <a:t> do </a:t>
            </a:r>
            <a:r>
              <a:rPr lang="fr-FR" dirty="0" err="1">
                <a:solidFill>
                  <a:schemeClr val="tx1"/>
                </a:solidFill>
                <a:latin typeface="Calibri" panose="020F0502020204030204" pitchFamily="34" charset="0"/>
                <a:cs typeface="Calibri" panose="020F0502020204030204" pitchFamily="34" charset="0"/>
              </a:rPr>
              <a:t>governo</a:t>
            </a:r>
            <a:r>
              <a:rPr lang="fr-FR" dirty="0">
                <a:solidFill>
                  <a:schemeClr val="tx1"/>
                </a:solidFill>
                <a:latin typeface="Calibri" panose="020F0502020204030204" pitchFamily="34" charset="0"/>
                <a:cs typeface="Calibri" panose="020F0502020204030204" pitchFamily="34" charset="0"/>
              </a:rPr>
              <a:t>, a ANCEFA e a RNCEPT-CV </a:t>
            </a:r>
            <a:r>
              <a:rPr lang="fr-FR" dirty="0" err="1">
                <a:solidFill>
                  <a:schemeClr val="tx1"/>
                </a:solidFill>
                <a:latin typeface="Calibri" panose="020F0502020204030204" pitchFamily="34" charset="0"/>
                <a:cs typeface="Calibri" panose="020F0502020204030204" pitchFamily="34" charset="0"/>
              </a:rPr>
              <a:t>foram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recebidas</a:t>
            </a:r>
            <a:r>
              <a:rPr lang="fr-FR" dirty="0">
                <a:solidFill>
                  <a:schemeClr val="tx1"/>
                </a:solidFill>
                <a:latin typeface="Calibri" panose="020F0502020204030204" pitchFamily="34" charset="0"/>
                <a:cs typeface="Calibri" panose="020F0502020204030204" pitchFamily="34" charset="0"/>
              </a:rPr>
              <a:t> na </a:t>
            </a:r>
            <a:r>
              <a:rPr lang="fr-FR" dirty="0" err="1">
                <a:solidFill>
                  <a:schemeClr val="tx1"/>
                </a:solidFill>
                <a:latin typeface="Calibri" panose="020F0502020204030204" pitchFamily="34" charset="0"/>
                <a:cs typeface="Calibri" panose="020F0502020204030204" pitchFamily="34" charset="0"/>
              </a:rPr>
              <a:t>sede</a:t>
            </a:r>
            <a:r>
              <a:rPr lang="fr-FR" dirty="0">
                <a:solidFill>
                  <a:schemeClr val="tx1"/>
                </a:solidFill>
                <a:latin typeface="Calibri" panose="020F0502020204030204" pitchFamily="34" charset="0"/>
                <a:cs typeface="Calibri" panose="020F0502020204030204" pitchFamily="34" charset="0"/>
              </a:rPr>
              <a:t> da AJOC, onde </a:t>
            </a:r>
            <a:r>
              <a:rPr lang="fr-FR" dirty="0" err="1">
                <a:solidFill>
                  <a:schemeClr val="tx1"/>
                </a:solidFill>
                <a:latin typeface="Calibri" panose="020F0502020204030204" pitchFamily="34" charset="0"/>
                <a:cs typeface="Calibri" panose="020F0502020204030204" pitchFamily="34" charset="0"/>
              </a:rPr>
              <a:t>ficou</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reforçado</a:t>
            </a:r>
            <a:r>
              <a:rPr lang="fr-FR" dirty="0">
                <a:solidFill>
                  <a:schemeClr val="tx1"/>
                </a:solidFill>
                <a:latin typeface="Calibri" panose="020F0502020204030204" pitchFamily="34" charset="0"/>
                <a:cs typeface="Calibri" panose="020F0502020204030204" pitchFamily="34" charset="0"/>
              </a:rPr>
              <a:t> o </a:t>
            </a:r>
            <a:r>
              <a:rPr lang="fr-FR" dirty="0" err="1">
                <a:solidFill>
                  <a:schemeClr val="tx1"/>
                </a:solidFill>
                <a:latin typeface="Calibri" panose="020F0502020204030204" pitchFamily="34" charset="0"/>
                <a:cs typeface="Calibri" panose="020F0502020204030204" pitchFamily="34" charset="0"/>
              </a:rPr>
              <a:t>compromisso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parceria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com</a:t>
            </a:r>
            <a:r>
              <a:rPr lang="fr-FR" dirty="0">
                <a:solidFill>
                  <a:schemeClr val="tx1"/>
                </a:solidFill>
                <a:latin typeface="Calibri" panose="020F0502020204030204" pitchFamily="34" charset="0"/>
                <a:cs typeface="Calibri" panose="020F0502020204030204" pitchFamily="34" charset="0"/>
              </a:rPr>
              <a:t> os </a:t>
            </a:r>
            <a:r>
              <a:rPr lang="fr-FR" dirty="0" err="1">
                <a:solidFill>
                  <a:schemeClr val="tx1"/>
                </a:solidFill>
                <a:latin typeface="Calibri" panose="020F0502020204030204" pitchFamily="34" charset="0"/>
                <a:cs typeface="Calibri" panose="020F0502020204030204" pitchFamily="34" charset="0"/>
              </a:rPr>
              <a:t>jornalistas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prol</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uma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inclusiva</a:t>
            </a:r>
            <a:r>
              <a:rPr lang="fr-FR" dirty="0">
                <a:solidFill>
                  <a:schemeClr val="tx1"/>
                </a:solidFill>
                <a:latin typeface="Calibri" panose="020F0502020204030204" pitchFamily="34" charset="0"/>
                <a:cs typeface="Calibri" panose="020F0502020204030204" pitchFamily="34" charset="0"/>
              </a:rPr>
              <a:t>.</a:t>
            </a:r>
          </a:p>
          <a:p>
            <a:pPr algn="just"/>
            <a:r>
              <a:rPr lang="fr-FR" dirty="0">
                <a:solidFill>
                  <a:schemeClr val="tx1"/>
                </a:solidFill>
                <a:latin typeface="Calibri" panose="020F0502020204030204" pitchFamily="34" charset="0"/>
                <a:cs typeface="Calibri" panose="020F0502020204030204" pitchFamily="34" charset="0"/>
              </a:rPr>
              <a:t>De </a:t>
            </a:r>
            <a:r>
              <a:rPr lang="fr-FR" dirty="0" err="1">
                <a:solidFill>
                  <a:schemeClr val="tx1"/>
                </a:solidFill>
                <a:latin typeface="Calibri" panose="020F0502020204030204" pitchFamily="34" charset="0"/>
                <a:cs typeface="Calibri" panose="020F0502020204030204" pitchFamily="34" charset="0"/>
              </a:rPr>
              <a:t>referir</a:t>
            </a:r>
            <a:r>
              <a:rPr lang="fr-FR" dirty="0">
                <a:solidFill>
                  <a:schemeClr val="tx1"/>
                </a:solidFill>
                <a:latin typeface="Calibri" panose="020F0502020204030204" pitchFamily="34" charset="0"/>
                <a:cs typeface="Calibri" panose="020F0502020204030204" pitchFamily="34" charset="0"/>
              </a:rPr>
              <a:t> que o </a:t>
            </a:r>
            <a:r>
              <a:rPr lang="fr-FR" dirty="0" err="1">
                <a:solidFill>
                  <a:schemeClr val="tx1"/>
                </a:solidFill>
                <a:latin typeface="Calibri" panose="020F0502020204030204" pitchFamily="34" charset="0"/>
                <a:cs typeface="Calibri" panose="020F0502020204030204" pitchFamily="34" charset="0"/>
              </a:rPr>
              <a:t>objectivo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desta</a:t>
            </a:r>
            <a:r>
              <a:rPr lang="fr-FR" dirty="0">
                <a:solidFill>
                  <a:schemeClr val="tx1"/>
                </a:solidFill>
                <a:latin typeface="Calibri" panose="020F0502020204030204" pitchFamily="34" charset="0"/>
                <a:cs typeface="Calibri" panose="020F0502020204030204" pitchFamily="34" charset="0"/>
              </a:rPr>
              <a:t> visita de </a:t>
            </a:r>
            <a:r>
              <a:rPr lang="fr-FR" dirty="0" err="1">
                <a:solidFill>
                  <a:schemeClr val="tx1"/>
                </a:solidFill>
                <a:latin typeface="Calibri" panose="020F0502020204030204" pitchFamily="34" charset="0"/>
                <a:cs typeface="Calibri" panose="020F0502020204030204" pitchFamily="34" charset="0"/>
              </a:rPr>
              <a:t>quatro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dias</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missão</a:t>
            </a:r>
            <a:r>
              <a:rPr lang="fr-FR" dirty="0">
                <a:solidFill>
                  <a:schemeClr val="tx1"/>
                </a:solidFill>
                <a:latin typeface="Calibri" panose="020F0502020204030204" pitchFamily="34" charset="0"/>
                <a:cs typeface="Calibri" panose="020F0502020204030204" pitchFamily="34" charset="0"/>
              </a:rPr>
              <a:t> da ANCEFA é </a:t>
            </a:r>
            <a:r>
              <a:rPr lang="fr-FR" dirty="0" err="1">
                <a:solidFill>
                  <a:schemeClr val="tx1"/>
                </a:solidFill>
                <a:latin typeface="Calibri" panose="020F0502020204030204" pitchFamily="34" charset="0"/>
                <a:cs typeface="Calibri" panose="020F0502020204030204" pitchFamily="34" charset="0"/>
              </a:rPr>
              <a:t>monitorar</a:t>
            </a:r>
            <a:r>
              <a:rPr lang="fr-FR" dirty="0">
                <a:solidFill>
                  <a:schemeClr val="tx1"/>
                </a:solidFill>
                <a:latin typeface="Calibri" panose="020F0502020204030204" pitchFamily="34" charset="0"/>
                <a:cs typeface="Calibri" panose="020F0502020204030204" pitchFamily="34" charset="0"/>
              </a:rPr>
              <a:t> o </a:t>
            </a:r>
            <a:r>
              <a:rPr lang="fr-FR" dirty="0" err="1">
                <a:solidFill>
                  <a:schemeClr val="tx1"/>
                </a:solidFill>
                <a:latin typeface="Calibri" panose="020F0502020204030204" pitchFamily="34" charset="0"/>
                <a:cs typeface="Calibri" panose="020F0502020204030204" pitchFamily="34" charset="0"/>
              </a:rPr>
              <a:t>progresso</a:t>
            </a:r>
            <a:r>
              <a:rPr lang="fr-FR" dirty="0">
                <a:solidFill>
                  <a:schemeClr val="tx1"/>
                </a:solidFill>
                <a:latin typeface="Calibri" panose="020F0502020204030204" pitchFamily="34" charset="0"/>
                <a:cs typeface="Calibri" panose="020F0502020204030204" pitchFamily="34" charset="0"/>
              </a:rPr>
              <a:t> do </a:t>
            </a:r>
            <a:r>
              <a:rPr lang="fr-FR" dirty="0" err="1">
                <a:solidFill>
                  <a:schemeClr val="tx1"/>
                </a:solidFill>
                <a:latin typeface="Calibri" panose="020F0502020204030204" pitchFamily="34" charset="0"/>
                <a:cs typeface="Calibri" panose="020F0502020204030204" pitchFamily="34" charset="0"/>
              </a:rPr>
              <a:t>projecto</a:t>
            </a:r>
            <a:r>
              <a:rPr lang="fr-FR" dirty="0">
                <a:solidFill>
                  <a:schemeClr val="tx1"/>
                </a:solidFill>
                <a:latin typeface="Calibri" panose="020F0502020204030204" pitchFamily="34" charset="0"/>
                <a:cs typeface="Calibri" panose="020F0502020204030204" pitchFamily="34" charset="0"/>
              </a:rPr>
              <a:t> CSEF III (</a:t>
            </a:r>
            <a:r>
              <a:rPr lang="fr-FR" dirty="0" err="1">
                <a:solidFill>
                  <a:schemeClr val="tx1"/>
                </a:solidFill>
                <a:latin typeface="Calibri" panose="020F0502020204030204" pitchFamily="34" charset="0"/>
                <a:cs typeface="Calibri" panose="020F0502020204030204" pitchFamily="34" charset="0"/>
              </a:rPr>
              <a:t>Fundo</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Sociedade</a:t>
            </a:r>
            <a:r>
              <a:rPr lang="fr-FR" dirty="0">
                <a:solidFill>
                  <a:schemeClr val="tx1"/>
                </a:solidFill>
                <a:latin typeface="Calibri" panose="020F0502020204030204" pitchFamily="34" charset="0"/>
                <a:cs typeface="Calibri" panose="020F0502020204030204" pitchFamily="34" charset="0"/>
              </a:rPr>
              <a:t> Civil para a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Cabo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Verde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fazendo</a:t>
            </a:r>
            <a:r>
              <a:rPr lang="fr-FR" dirty="0">
                <a:solidFill>
                  <a:schemeClr val="tx1"/>
                </a:solidFill>
                <a:latin typeface="Calibri" panose="020F0502020204030204" pitchFamily="34" charset="0"/>
                <a:cs typeface="Calibri" panose="020F0502020204030204" pitchFamily="34" charset="0"/>
              </a:rPr>
              <a:t> o ponto de </a:t>
            </a:r>
            <a:r>
              <a:rPr lang="fr-FR" dirty="0" err="1">
                <a:solidFill>
                  <a:schemeClr val="tx1"/>
                </a:solidFill>
                <a:latin typeface="Calibri" panose="020F0502020204030204" pitchFamily="34" charset="0"/>
                <a:cs typeface="Calibri" panose="020F0502020204030204" pitchFamily="34" charset="0"/>
              </a:rPr>
              <a:t>situação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das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actividades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implementadas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até</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então</a:t>
            </a:r>
            <a:r>
              <a:rPr lang="fr-FR" dirty="0">
                <a:solidFill>
                  <a:schemeClr val="tx1"/>
                </a:solidFill>
                <a:latin typeface="Calibri" panose="020F0502020204030204" pitchFamily="34" charset="0"/>
                <a:cs typeface="Calibri" panose="020F0502020204030204" pitchFamily="34" charset="0"/>
              </a:rPr>
              <a:t>, e as que </a:t>
            </a:r>
            <a:r>
              <a:rPr lang="fr-FR" dirty="0" err="1">
                <a:solidFill>
                  <a:schemeClr val="tx1"/>
                </a:solidFill>
                <a:latin typeface="Calibri" panose="020F0502020204030204" pitchFamily="34" charset="0"/>
                <a:cs typeface="Calibri" panose="020F0502020204030204" pitchFamily="34" charset="0"/>
              </a:rPr>
              <a:t>estão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previstas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até</a:t>
            </a:r>
            <a:r>
              <a:rPr lang="fr-FR" dirty="0">
                <a:solidFill>
                  <a:schemeClr val="tx1"/>
                </a:solidFill>
                <a:latin typeface="Calibri" panose="020F0502020204030204" pitchFamily="34" charset="0"/>
                <a:cs typeface="Calibri" panose="020F0502020204030204" pitchFamily="34" charset="0"/>
              </a:rPr>
              <a:t> final de 2018. </a:t>
            </a:r>
          </a:p>
          <a:p>
            <a:pPr algn="just"/>
            <a:r>
              <a:rPr lang="fr-FR" dirty="0">
                <a:solidFill>
                  <a:schemeClr val="tx1"/>
                </a:solidFill>
                <a:latin typeface="Calibri" panose="020F0502020204030204" pitchFamily="34" charset="0"/>
                <a:cs typeface="Calibri" panose="020F0502020204030204" pitchFamily="34" charset="0"/>
              </a:rPr>
              <a:t>Para </a:t>
            </a:r>
            <a:r>
              <a:rPr lang="fr-FR" dirty="0" err="1">
                <a:solidFill>
                  <a:schemeClr val="tx1"/>
                </a:solidFill>
                <a:latin typeface="Calibri" panose="020F0502020204030204" pitchFamily="34" charset="0"/>
                <a:cs typeface="Calibri" panose="020F0502020204030204" pitchFamily="34" charset="0"/>
              </a:rPr>
              <a:t>fazer</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esta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fiscalização</a:t>
            </a:r>
            <a:r>
              <a:rPr lang="fr-FR" dirty="0">
                <a:solidFill>
                  <a:schemeClr val="tx1"/>
                </a:solidFill>
                <a:latin typeface="Calibri" panose="020F0502020204030204" pitchFamily="34" charset="0"/>
                <a:cs typeface="Calibri" panose="020F0502020204030204" pitchFamily="34" charset="0"/>
              </a:rPr>
              <a:t>, David </a:t>
            </a:r>
            <a:r>
              <a:rPr lang="fr-FR" dirty="0" err="1">
                <a:solidFill>
                  <a:schemeClr val="tx1"/>
                </a:solidFill>
                <a:latin typeface="Calibri" panose="020F0502020204030204" pitchFamily="34" charset="0"/>
                <a:cs typeface="Calibri" panose="020F0502020204030204" pitchFamily="34" charset="0"/>
              </a:rPr>
              <a:t>Peda</a:t>
            </a:r>
            <a:r>
              <a:rPr lang="fr-FR" dirty="0">
                <a:solidFill>
                  <a:schemeClr val="tx1"/>
                </a:solidFill>
                <a:latin typeface="Calibri" panose="020F0502020204030204" pitchFamily="34" charset="0"/>
                <a:cs typeface="Calibri" panose="020F0502020204030204" pitchFamily="34" charset="0"/>
              </a:rPr>
              <a:t>, que é </a:t>
            </a:r>
            <a:r>
              <a:rPr lang="fr-FR" dirty="0" err="1">
                <a:solidFill>
                  <a:schemeClr val="tx1"/>
                </a:solidFill>
                <a:latin typeface="Calibri" panose="020F0502020204030204" pitchFamily="34" charset="0"/>
                <a:cs typeface="Calibri" panose="020F0502020204030204" pitchFamily="34" charset="0"/>
              </a:rPr>
              <a:t>Membro</a:t>
            </a:r>
            <a:r>
              <a:rPr lang="fr-FR" dirty="0">
                <a:solidFill>
                  <a:schemeClr val="tx1"/>
                </a:solidFill>
                <a:latin typeface="Calibri" panose="020F0502020204030204" pitchFamily="34" charset="0"/>
                <a:cs typeface="Calibri" panose="020F0502020204030204" pitchFamily="34" charset="0"/>
              </a:rPr>
              <a:t> do </a:t>
            </a:r>
            <a:r>
              <a:rPr lang="fr-FR" dirty="0" err="1">
                <a:solidFill>
                  <a:schemeClr val="tx1"/>
                </a:solidFill>
                <a:latin typeface="Calibri" panose="020F0502020204030204" pitchFamily="34" charset="0"/>
                <a:cs typeface="Calibri" panose="020F0502020204030204" pitchFamily="34" charset="0"/>
              </a:rPr>
              <a:t>Conselho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Administração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esteve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também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acompanhado</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Responsável</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Programa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Lusófono</a:t>
            </a:r>
            <a:r>
              <a:rPr lang="fr-FR" dirty="0">
                <a:solidFill>
                  <a:schemeClr val="tx1"/>
                </a:solidFill>
                <a:latin typeface="Calibri" panose="020F0502020204030204" pitchFamily="34" charset="0"/>
                <a:cs typeface="Calibri" panose="020F0502020204030204" pitchFamily="34" charset="0"/>
              </a:rPr>
              <a:t>, Rosa Silva e da </a:t>
            </a:r>
            <a:r>
              <a:rPr lang="fr-FR" dirty="0" err="1">
                <a:solidFill>
                  <a:schemeClr val="tx1"/>
                </a:solidFill>
                <a:latin typeface="Calibri" panose="020F0502020204030204" pitchFamily="34" charset="0"/>
                <a:cs typeface="Calibri" panose="020F0502020204030204" pitchFamily="34" charset="0"/>
              </a:rPr>
              <a:t>Aidê</a:t>
            </a:r>
            <a:r>
              <a:rPr lang="fr-FR" dirty="0">
                <a:solidFill>
                  <a:schemeClr val="tx1"/>
                </a:solidFill>
                <a:latin typeface="Calibri" panose="020F0502020204030204" pitchFamily="34" charset="0"/>
                <a:cs typeface="Calibri" panose="020F0502020204030204" pitchFamily="34" charset="0"/>
              </a:rPr>
              <a:t> Carvalho, </a:t>
            </a:r>
            <a:r>
              <a:rPr lang="fr-FR" dirty="0" err="1">
                <a:solidFill>
                  <a:schemeClr val="tx1"/>
                </a:solidFill>
                <a:latin typeface="Calibri" panose="020F0502020204030204" pitchFamily="34" charset="0"/>
                <a:cs typeface="Calibri" panose="020F0502020204030204" pitchFamily="34" charset="0"/>
              </a:rPr>
              <a:t>também</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Membro</a:t>
            </a:r>
            <a:r>
              <a:rPr lang="fr-FR" dirty="0">
                <a:solidFill>
                  <a:schemeClr val="tx1"/>
                </a:solidFill>
                <a:latin typeface="Calibri" panose="020F0502020204030204" pitchFamily="34" charset="0"/>
                <a:cs typeface="Calibri" panose="020F0502020204030204" pitchFamily="34" charset="0"/>
              </a:rPr>
              <a:t> do </a:t>
            </a:r>
            <a:r>
              <a:rPr lang="fr-FR" dirty="0" err="1">
                <a:solidFill>
                  <a:schemeClr val="tx1"/>
                </a:solidFill>
                <a:latin typeface="Calibri" panose="020F0502020204030204" pitchFamily="34" charset="0"/>
                <a:cs typeface="Calibri" panose="020F0502020204030204" pitchFamily="34" charset="0"/>
              </a:rPr>
              <a:t>Conselho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Administração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daquela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organização</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africana</a:t>
            </a:r>
            <a:r>
              <a:rPr lang="fr-FR" dirty="0">
                <a:solidFill>
                  <a:schemeClr val="tx1"/>
                </a:solidFill>
                <a:latin typeface="Calibri" panose="020F0502020204030204" pitchFamily="34" charset="0"/>
                <a:cs typeface="Calibri" panose="020F0502020204030204" pitchFamily="34" charset="0"/>
              </a:rPr>
              <a:t>.</a:t>
            </a:r>
          </a:p>
          <a:p>
            <a:pPr algn="just"/>
            <a:r>
              <a:rPr lang="fr-FR" dirty="0">
                <a:solidFill>
                  <a:schemeClr val="tx1"/>
                </a:solidFill>
                <a:latin typeface="Calibri" panose="020F0502020204030204" pitchFamily="34" charset="0"/>
                <a:cs typeface="Calibri" panose="020F0502020204030204" pitchFamily="34" charset="0"/>
              </a:rPr>
              <a:t>A ANCEFA </a:t>
            </a:r>
            <a:r>
              <a:rPr lang="fr-FR" dirty="0" err="1">
                <a:solidFill>
                  <a:schemeClr val="tx1"/>
                </a:solidFill>
                <a:latin typeface="Calibri" panose="020F0502020204030204" pitchFamily="34" charset="0"/>
                <a:cs typeface="Calibri" panose="020F0502020204030204" pitchFamily="34" charset="0"/>
              </a:rPr>
              <a:t>nasceu</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Abuja </a:t>
            </a:r>
            <a:r>
              <a:rPr lang="fr-FR" dirty="0" err="1">
                <a:solidFill>
                  <a:schemeClr val="tx1"/>
                </a:solidFill>
                <a:latin typeface="Calibri" panose="020F0502020204030204" pitchFamily="34" charset="0"/>
                <a:cs typeface="Calibri" panose="020F0502020204030204" pitchFamily="34" charset="0"/>
              </a:rPr>
              <a:t>em</a:t>
            </a:r>
            <a:r>
              <a:rPr lang="fr-FR" dirty="0">
                <a:solidFill>
                  <a:schemeClr val="tx1"/>
                </a:solidFill>
                <a:latin typeface="Calibri" panose="020F0502020204030204" pitchFamily="34" charset="0"/>
                <a:cs typeface="Calibri" panose="020F0502020204030204" pitchFamily="34" charset="0"/>
              </a:rPr>
              <a:t> 2000, tem </a:t>
            </a:r>
            <a:r>
              <a:rPr lang="fr-FR" dirty="0" err="1">
                <a:solidFill>
                  <a:schemeClr val="tx1"/>
                </a:solidFill>
                <a:latin typeface="Calibri" panose="020F0502020204030204" pitchFamily="34" charset="0"/>
                <a:cs typeface="Calibri" panose="020F0502020204030204" pitchFamily="34" charset="0"/>
              </a:rPr>
              <a:t>sede</a:t>
            </a:r>
            <a:r>
              <a:rPr lang="fr-FR" dirty="0">
                <a:solidFill>
                  <a:schemeClr val="tx1"/>
                </a:solidFill>
                <a:latin typeface="Calibri" panose="020F0502020204030204" pitchFamily="34" charset="0"/>
                <a:cs typeface="Calibri" panose="020F0502020204030204" pitchFamily="34" charset="0"/>
              </a:rPr>
              <a:t> Dakar </a:t>
            </a:r>
            <a:r>
              <a:rPr lang="fr-FR" dirty="0" err="1">
                <a:solidFill>
                  <a:schemeClr val="tx1"/>
                </a:solidFill>
                <a:latin typeface="Calibri" panose="020F0502020204030204" pitchFamily="34" charset="0"/>
                <a:cs typeface="Calibri" panose="020F0502020204030204" pitchFamily="34" charset="0"/>
              </a:rPr>
              <a:t>desde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Fevereiro</a:t>
            </a:r>
            <a:r>
              <a:rPr lang="fr-FR" dirty="0">
                <a:solidFill>
                  <a:schemeClr val="tx1"/>
                </a:solidFill>
                <a:latin typeface="Calibri" panose="020F0502020204030204" pitchFamily="34" charset="0"/>
                <a:cs typeface="Calibri" panose="020F0502020204030204" pitchFamily="34" charset="0"/>
              </a:rPr>
              <a:t> de 2002. É </a:t>
            </a:r>
            <a:r>
              <a:rPr lang="fr-FR" dirty="0" err="1">
                <a:solidFill>
                  <a:schemeClr val="tx1"/>
                </a:solidFill>
                <a:latin typeface="Calibri" panose="020F0502020204030204" pitchFamily="34" charset="0"/>
                <a:cs typeface="Calibri" panose="020F0502020204030204" pitchFamily="34" charset="0"/>
              </a:rPr>
              <a:t>uma</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organização</a:t>
            </a:r>
            <a:r>
              <a:rPr lang="fr-FR" dirty="0">
                <a:solidFill>
                  <a:schemeClr val="tx1"/>
                </a:solidFill>
                <a:latin typeface="Calibri" panose="020F0502020204030204" pitchFamily="34" charset="0"/>
                <a:cs typeface="Calibri" panose="020F0502020204030204" pitchFamily="34" charset="0"/>
              </a:rPr>
              <a:t> da </a:t>
            </a:r>
            <a:r>
              <a:rPr lang="fr-FR" dirty="0" err="1">
                <a:solidFill>
                  <a:schemeClr val="tx1"/>
                </a:solidFill>
                <a:latin typeface="Calibri" panose="020F0502020204030204" pitchFamily="34" charset="0"/>
                <a:cs typeface="Calibri" panose="020F0502020204030204" pitchFamily="34" charset="0"/>
              </a:rPr>
              <a:t>Sociedade</a:t>
            </a:r>
            <a:r>
              <a:rPr lang="fr-FR" dirty="0">
                <a:solidFill>
                  <a:schemeClr val="tx1"/>
                </a:solidFill>
                <a:latin typeface="Calibri" panose="020F0502020204030204" pitchFamily="34" charset="0"/>
                <a:cs typeface="Calibri" panose="020F0502020204030204" pitchFamily="34" charset="0"/>
              </a:rPr>
              <a:t> Civil que </a:t>
            </a:r>
            <a:r>
              <a:rPr lang="fr-FR" dirty="0" err="1">
                <a:solidFill>
                  <a:schemeClr val="tx1"/>
                </a:solidFill>
                <a:latin typeface="Calibri" panose="020F0502020204030204" pitchFamily="34" charset="0"/>
                <a:cs typeface="Calibri" panose="020F0502020204030204" pitchFamily="34" charset="0"/>
              </a:rPr>
              <a:t>integra</a:t>
            </a:r>
            <a:r>
              <a:rPr lang="fr-FR" dirty="0">
                <a:solidFill>
                  <a:schemeClr val="tx1"/>
                </a:solidFill>
                <a:latin typeface="Calibri" panose="020F0502020204030204" pitchFamily="34" charset="0"/>
                <a:cs typeface="Calibri" panose="020F0502020204030204" pitchFamily="34" charset="0"/>
              </a:rPr>
              <a:t> 37 </a:t>
            </a:r>
            <a:r>
              <a:rPr lang="fr-FR" dirty="0" err="1">
                <a:solidFill>
                  <a:schemeClr val="tx1"/>
                </a:solidFill>
                <a:latin typeface="Calibri" panose="020F0502020204030204" pitchFamily="34" charset="0"/>
                <a:cs typeface="Calibri" panose="020F0502020204030204" pitchFamily="34" charset="0"/>
              </a:rPr>
              <a:t>países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africanos</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com</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missão</a:t>
            </a:r>
            <a:r>
              <a:rPr lang="fr-FR" dirty="0">
                <a:solidFill>
                  <a:schemeClr val="tx1"/>
                </a:solidFill>
                <a:latin typeface="Calibri" panose="020F0502020204030204" pitchFamily="34" charset="0"/>
                <a:cs typeface="Calibri" panose="020F0502020204030204" pitchFamily="34" charset="0"/>
              </a:rPr>
              <a:t> de </a:t>
            </a:r>
            <a:r>
              <a:rPr lang="fr-FR" dirty="0" err="1">
                <a:solidFill>
                  <a:schemeClr val="tx1"/>
                </a:solidFill>
                <a:latin typeface="Calibri" panose="020F0502020204030204" pitchFamily="34" charset="0"/>
                <a:cs typeface="Calibri" panose="020F0502020204030204" pitchFamily="34" charset="0"/>
              </a:rPr>
              <a:t>promover</a:t>
            </a:r>
            <a:r>
              <a:rPr lang="fr-FR" dirty="0">
                <a:solidFill>
                  <a:schemeClr val="tx1"/>
                </a:solidFill>
                <a:latin typeface="Calibri" panose="020F0502020204030204" pitchFamily="34" charset="0"/>
                <a:cs typeface="Calibri" panose="020F0502020204030204" pitchFamily="34" charset="0"/>
              </a:rPr>
              <a:t> a </a:t>
            </a:r>
            <a:r>
              <a:rPr lang="fr-FR" dirty="0" err="1">
                <a:solidFill>
                  <a:schemeClr val="tx1"/>
                </a:solidFill>
                <a:latin typeface="Calibri" panose="020F0502020204030204" pitchFamily="34" charset="0"/>
                <a:cs typeface="Calibri" panose="020F0502020204030204" pitchFamily="34" charset="0"/>
              </a:rPr>
              <a:t>Educação</a:t>
            </a:r>
            <a:r>
              <a:rPr lang="fr-FR" dirty="0">
                <a:solidFill>
                  <a:schemeClr val="tx1"/>
                </a:solidFill>
                <a:latin typeface="Calibri" panose="020F0502020204030204" pitchFamily="34" charset="0"/>
                <a:cs typeface="Calibri" panose="020F0502020204030204" pitchFamily="34" charset="0"/>
              </a:rPr>
              <a:t> para </a:t>
            </a:r>
            <a:r>
              <a:rPr lang="fr-FR" dirty="0" err="1">
                <a:solidFill>
                  <a:schemeClr val="tx1"/>
                </a:solidFill>
                <a:latin typeface="Calibri" panose="020F0502020204030204" pitchFamily="34" charset="0"/>
                <a:cs typeface="Calibri" panose="020F0502020204030204" pitchFamily="34" charset="0"/>
              </a:rPr>
              <a:t>Todos</a:t>
            </a:r>
            <a:r>
              <a:rPr lang="fr-FR" dirty="0">
                <a:solidFill>
                  <a:schemeClr val="tx1"/>
                </a:solidFill>
                <a:latin typeface="Calibri" panose="020F0502020204030204" pitchFamily="34" charset="0"/>
                <a:cs typeface="Calibri" panose="020F0502020204030204" pitchFamily="34" charset="0"/>
              </a:rPr>
              <a:t> e de </a:t>
            </a:r>
            <a:r>
              <a:rPr lang="fr-FR" dirty="0" err="1">
                <a:solidFill>
                  <a:schemeClr val="tx1"/>
                </a:solidFill>
                <a:latin typeface="Calibri" panose="020F0502020204030204" pitchFamily="34" charset="0"/>
                <a:cs typeface="Calibri" panose="020F0502020204030204" pitchFamily="34" charset="0"/>
              </a:rPr>
              <a:t>qualidade</a:t>
            </a:r>
            <a:r>
              <a:rPr lang="fr-FR" dirty="0">
                <a:solidFill>
                  <a:schemeClr val="tx1"/>
                </a:solidFill>
                <a:latin typeface="Calibri" panose="020F0502020204030204" pitchFamily="34" charset="0"/>
                <a:cs typeface="Calibri" panose="020F0502020204030204" pitchFamily="34" charset="0"/>
              </a:rPr>
              <a:t>.</a:t>
            </a:r>
          </a:p>
          <a:p>
            <a:endParaRPr lang="fr-FR" dirty="0"/>
          </a:p>
        </p:txBody>
      </p:sp>
      <p:pic>
        <p:nvPicPr>
          <p:cNvPr id="4" name="logo" descr="Logo"/>
          <p:cNvPicPr/>
          <p:nvPr/>
        </p:nvPicPr>
        <p:blipFill>
          <a:blip r:embed="rId2">
            <a:extLst>
              <a:ext uri="{28A0092B-C50C-407E-A947-70E740481C1C}">
                <a14:useLocalDpi xmlns:a14="http://schemas.microsoft.com/office/drawing/2010/main" val="0"/>
              </a:ext>
            </a:extLst>
          </a:blip>
          <a:srcRect/>
          <a:stretch>
            <a:fillRect/>
          </a:stretch>
        </p:blipFill>
        <p:spPr bwMode="auto">
          <a:xfrm>
            <a:off x="3588511" y="0"/>
            <a:ext cx="3237292" cy="1120462"/>
          </a:xfrm>
          <a:prstGeom prst="rect">
            <a:avLst/>
          </a:prstGeom>
          <a:noFill/>
          <a:ln>
            <a:noFill/>
          </a:ln>
        </p:spPr>
      </p:pic>
      <p:pic>
        <p:nvPicPr>
          <p:cNvPr id="5" name="Image 4" descr="ANCEFA em missão em Cabo Verde para monitorar trabalho da Rede Nacional"/>
          <p:cNvPicPr/>
          <p:nvPr/>
        </p:nvPicPr>
        <p:blipFill>
          <a:blip r:embed="rId3">
            <a:extLst>
              <a:ext uri="{28A0092B-C50C-407E-A947-70E740481C1C}">
                <a14:useLocalDpi xmlns:a14="http://schemas.microsoft.com/office/drawing/2010/main" val="0"/>
              </a:ext>
            </a:extLst>
          </a:blip>
          <a:srcRect/>
          <a:stretch>
            <a:fillRect/>
          </a:stretch>
        </p:blipFill>
        <p:spPr bwMode="auto">
          <a:xfrm>
            <a:off x="8745968" y="2369712"/>
            <a:ext cx="3446032" cy="2369713"/>
          </a:xfrm>
          <a:prstGeom prst="rect">
            <a:avLst/>
          </a:prstGeom>
          <a:noFill/>
          <a:ln>
            <a:noFill/>
          </a:ln>
        </p:spPr>
      </p:pic>
    </p:spTree>
    <p:extLst>
      <p:ext uri="{BB962C8B-B14F-4D97-AF65-F5344CB8AC3E}">
        <p14:creationId xmlns:p14="http://schemas.microsoft.com/office/powerpoint/2010/main" val="157449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6624" y="2436314"/>
            <a:ext cx="8596668" cy="3880773"/>
          </a:xfrm>
        </p:spPr>
        <p:txBody>
          <a:bodyPr/>
          <a:lstStyle/>
          <a:p>
            <a:r>
              <a:rPr lang="fr-FR" b="1" dirty="0" err="1">
                <a:latin typeface="Calibri" panose="020F0502020204030204" pitchFamily="34" charset="0"/>
                <a:cs typeface="Calibri" panose="020F0502020204030204" pitchFamily="34" charset="0"/>
              </a:rPr>
              <a:t>Audios</a:t>
            </a:r>
            <a:r>
              <a:rPr lang="fr-FR" b="1"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publicado</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em</a:t>
            </a:r>
            <a:r>
              <a:rPr lang="fr-FR" dirty="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03 Out 2018</a:t>
            </a:r>
            <a:endParaRPr lang="fr-FR" dirty="0">
              <a:latin typeface="Calibri" panose="020F0502020204030204" pitchFamily="34" charset="0"/>
              <a:cs typeface="Calibri" panose="020F0502020204030204" pitchFamily="34" charset="0"/>
            </a:endParaRPr>
          </a:p>
          <a:p>
            <a:r>
              <a:rPr lang="fr-FR" dirty="0" err="1">
                <a:latin typeface="Calibri" panose="020F0502020204030204" pitchFamily="34" charset="0"/>
                <a:cs typeface="Calibri" panose="020F0502020204030204" pitchFamily="34" charset="0"/>
              </a:rPr>
              <a:t>Jornal</a:t>
            </a:r>
            <a:r>
              <a:rPr lang="fr-FR" dirty="0">
                <a:latin typeface="Calibri" panose="020F0502020204030204" pitchFamily="34" charset="0"/>
                <a:cs typeface="Calibri" panose="020F0502020204030204" pitchFamily="34" charset="0"/>
              </a:rPr>
              <a:t> da </a:t>
            </a:r>
            <a:r>
              <a:rPr lang="fr-FR" dirty="0" err="1">
                <a:latin typeface="Calibri" panose="020F0502020204030204" pitchFamily="34" charset="0"/>
                <a:cs typeface="Calibri" panose="020F0502020204030204" pitchFamily="34" charset="0"/>
              </a:rPr>
              <a:t>Noite</a:t>
            </a:r>
            <a:r>
              <a:rPr lang="fr-FR" dirty="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Campanha</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Rede</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Africana</a:t>
            </a:r>
            <a:r>
              <a:rPr lang="fr-FR" b="1" dirty="0">
                <a:latin typeface="Calibri" panose="020F0502020204030204" pitchFamily="34" charset="0"/>
                <a:cs typeface="Calibri" panose="020F0502020204030204" pitchFamily="34" charset="0"/>
              </a:rPr>
              <a:t> de </a:t>
            </a:r>
            <a:r>
              <a:rPr lang="fr-FR" b="1" dirty="0" err="1">
                <a:latin typeface="Calibri" panose="020F0502020204030204" pitchFamily="34" charset="0"/>
                <a:cs typeface="Calibri" panose="020F0502020204030204" pitchFamily="34" charset="0"/>
              </a:rPr>
              <a:t>Educação</a:t>
            </a:r>
            <a:r>
              <a:rPr lang="fr-FR" b="1" dirty="0">
                <a:latin typeface="Calibri" panose="020F0502020204030204" pitchFamily="34" charset="0"/>
                <a:cs typeface="Calibri" panose="020F0502020204030204" pitchFamily="34" charset="0"/>
              </a:rPr>
              <a:t> para </a:t>
            </a:r>
            <a:r>
              <a:rPr lang="fr-FR" b="1" dirty="0" err="1">
                <a:latin typeface="Calibri" panose="020F0502020204030204" pitchFamily="34" charset="0"/>
                <a:cs typeface="Calibri" panose="020F0502020204030204" pitchFamily="34" charset="0"/>
              </a:rPr>
              <a:t>Todos</a:t>
            </a:r>
            <a:r>
              <a:rPr lang="fr-FR" b="1" dirty="0">
                <a:latin typeface="Calibri" panose="020F0502020204030204" pitchFamily="34" charset="0"/>
                <a:cs typeface="Calibri" panose="020F0502020204030204" pitchFamily="34" charset="0"/>
              </a:rPr>
              <a:t>, ANCEFA, </a:t>
            </a:r>
            <a:r>
              <a:rPr lang="fr-FR" b="1" dirty="0" err="1">
                <a:latin typeface="Calibri" panose="020F0502020204030204" pitchFamily="34" charset="0"/>
                <a:cs typeface="Calibri" panose="020F0502020204030204" pitchFamily="34" charset="0"/>
              </a:rPr>
              <a:t>está</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em</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Cabo</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Verde</a:t>
            </a:r>
            <a:r>
              <a:rPr lang="fr-FR" b="1" dirty="0">
                <a:latin typeface="Calibri" panose="020F0502020204030204" pitchFamily="34" charset="0"/>
                <a:cs typeface="Calibri" panose="020F0502020204030204" pitchFamily="34" charset="0"/>
              </a:rPr>
              <a:t>, para </a:t>
            </a:r>
            <a:r>
              <a:rPr lang="fr-FR" b="1" dirty="0" err="1">
                <a:latin typeface="Calibri" panose="020F0502020204030204" pitchFamily="34" charset="0"/>
                <a:cs typeface="Calibri" panose="020F0502020204030204" pitchFamily="34" charset="0"/>
              </a:rPr>
              <a:t>uma</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avaliação</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das</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actividades</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implementadas</a:t>
            </a:r>
            <a:r>
              <a:rPr lang="fr-FR" b="1" dirty="0">
                <a:latin typeface="Calibri" panose="020F0502020204030204" pitchFamily="34" charset="0"/>
                <a:cs typeface="Calibri" panose="020F0502020204030204" pitchFamily="34" charset="0"/>
              </a:rPr>
              <a:t> no </a:t>
            </a:r>
            <a:r>
              <a:rPr lang="fr-FR" b="1" dirty="0" err="1">
                <a:latin typeface="Calibri" panose="020F0502020204030204" pitchFamily="34" charset="0"/>
                <a:cs typeface="Calibri" panose="020F0502020204030204" pitchFamily="34" charset="0"/>
              </a:rPr>
              <a:t>país</a:t>
            </a:r>
            <a:endParaRPr lang="fr-FR" dirty="0">
              <a:latin typeface="Calibri" panose="020F0502020204030204" pitchFamily="34" charset="0"/>
              <a:cs typeface="Calibri" panose="020F0502020204030204" pitchFamily="34" charset="0"/>
            </a:endParaRPr>
          </a:p>
          <a:p>
            <a:r>
              <a:rPr lang="fr-FR" b="1" dirty="0">
                <a:latin typeface="Calibri" panose="020F0502020204030204" pitchFamily="34" charset="0"/>
                <a:cs typeface="Calibri" panose="020F0502020204030204" pitchFamily="34" charset="0"/>
              </a:rPr>
              <a:t>Lien Audio : </a:t>
            </a:r>
            <a:r>
              <a:rPr lang="fr-FR" b="1" u="sng" dirty="0">
                <a:latin typeface="Calibri" panose="020F0502020204030204" pitchFamily="34" charset="0"/>
                <a:cs typeface="Calibri" panose="020F0502020204030204" pitchFamily="34" charset="0"/>
                <a:hlinkClick r:id="rId2"/>
              </a:rPr>
              <a:t>http://www.rtc.cv/admin/imgBD/audios/6jnrcv03out2018.mp3</a:t>
            </a:r>
            <a:r>
              <a:rPr lang="fr-FR" b="1" dirty="0">
                <a:latin typeface="Calibri" panose="020F0502020204030204" pitchFamily="34" charset="0"/>
                <a:cs typeface="Calibri" panose="020F0502020204030204" pitchFamily="34" charset="0"/>
              </a:rPr>
              <a:t> </a:t>
            </a:r>
            <a:endParaRPr lang="fr-FR" dirty="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pic>
        <p:nvPicPr>
          <p:cNvPr id="4" name="Image 3" descr="http://www.rtc.cv/admin/imgBD/audios/radio.jpg"/>
          <p:cNvPicPr/>
          <p:nvPr/>
        </p:nvPicPr>
        <p:blipFill>
          <a:blip r:embed="rId3">
            <a:extLst>
              <a:ext uri="{28A0092B-C50C-407E-A947-70E740481C1C}">
                <a14:useLocalDpi xmlns:a14="http://schemas.microsoft.com/office/drawing/2010/main" val="0"/>
              </a:ext>
            </a:extLst>
          </a:blip>
          <a:srcRect/>
          <a:stretch>
            <a:fillRect/>
          </a:stretch>
        </p:blipFill>
        <p:spPr bwMode="auto">
          <a:xfrm>
            <a:off x="2395470" y="402272"/>
            <a:ext cx="5705341" cy="2134866"/>
          </a:xfrm>
          <a:prstGeom prst="rect">
            <a:avLst/>
          </a:prstGeom>
          <a:noFill/>
          <a:ln>
            <a:noFill/>
          </a:ln>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338" y="2743200"/>
            <a:ext cx="2687662" cy="2113306"/>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7312" y="3966691"/>
            <a:ext cx="4235980" cy="2891307"/>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09" y="3966692"/>
            <a:ext cx="4641880" cy="2891307"/>
          </a:xfrm>
          <a:prstGeom prst="rect">
            <a:avLst/>
          </a:prstGeom>
        </p:spPr>
      </p:pic>
    </p:spTree>
    <p:extLst>
      <p:ext uri="{BB962C8B-B14F-4D97-AF65-F5344CB8AC3E}">
        <p14:creationId xmlns:p14="http://schemas.microsoft.com/office/powerpoint/2010/main" val="391753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7182" y="789903"/>
            <a:ext cx="8596668" cy="1550989"/>
          </a:xfrm>
        </p:spPr>
        <p:txBody>
          <a:bodyPr>
            <a:noAutofit/>
          </a:bodyPr>
          <a:lstStyle/>
          <a:p>
            <a:pPr algn="just"/>
            <a:r>
              <a:rPr lang="fr-FR" sz="1800" b="1" dirty="0" smtClean="0">
                <a:latin typeface="Calibri" panose="020F0502020204030204" pitchFamily="34" charset="0"/>
                <a:cs typeface="Calibri" panose="020F0502020204030204" pitchFamily="34" charset="0"/>
              </a:rPr>
              <a:t/>
            </a:r>
            <a:br>
              <a:rPr lang="fr-FR" sz="1800" b="1" dirty="0" smtClean="0">
                <a:latin typeface="Calibri" panose="020F0502020204030204" pitchFamily="34" charset="0"/>
                <a:cs typeface="Calibri" panose="020F0502020204030204" pitchFamily="34" charset="0"/>
              </a:rPr>
            </a:br>
            <a:r>
              <a:rPr lang="fr-FR" sz="1800" b="1" dirty="0" smtClean="0">
                <a:latin typeface="Calibri" panose="020F0502020204030204" pitchFamily="34" charset="0"/>
                <a:cs typeface="Calibri" panose="020F0502020204030204" pitchFamily="34" charset="0"/>
              </a:rPr>
              <a:t>1,5 </a:t>
            </a:r>
            <a:r>
              <a:rPr lang="fr-FR" sz="1800" b="1" dirty="0">
                <a:latin typeface="Calibri" panose="020F0502020204030204" pitchFamily="34" charset="0"/>
                <a:cs typeface="Calibri" panose="020F0502020204030204" pitchFamily="34" charset="0"/>
              </a:rPr>
              <a:t>millions d’enfants sont déscolarisés au Sénégal. </a:t>
            </a:r>
            <a:br>
              <a:rPr lang="fr-FR" sz="1800" b="1" dirty="0">
                <a:latin typeface="Calibri" panose="020F0502020204030204" pitchFamily="34" charset="0"/>
                <a:cs typeface="Calibri" panose="020F0502020204030204" pitchFamily="34" charset="0"/>
              </a:rPr>
            </a:br>
            <a:r>
              <a:rPr lang="fr-FR" sz="1800" b="1" dirty="0">
                <a:latin typeface="Calibri" panose="020F0502020204030204" pitchFamily="34" charset="0"/>
                <a:cs typeface="Calibri" panose="020F0502020204030204" pitchFamily="34" charset="0"/>
              </a:rPr>
              <a:t>Le nombre d’enfants déscolarisés, hors-système est ahurissant au Sénégal. La représente de l’Unesco qui a participé à la seconde édition de la «FIEF 2018 » organisée par la </a:t>
            </a:r>
            <a:r>
              <a:rPr lang="fr-FR" sz="1800" b="1" dirty="0" err="1">
                <a:latin typeface="Calibri" panose="020F0502020204030204" pitchFamily="34" charset="0"/>
                <a:cs typeface="Calibri" panose="020F0502020204030204" pitchFamily="34" charset="0"/>
              </a:rPr>
              <a:t>Cosydep</a:t>
            </a:r>
            <a:r>
              <a:rPr lang="fr-FR" sz="1800" b="1" dirty="0">
                <a:latin typeface="Calibri" panose="020F0502020204030204" pitchFamily="34" charset="0"/>
                <a:cs typeface="Calibri" panose="020F0502020204030204" pitchFamily="34" charset="0"/>
              </a:rPr>
              <a:t> a fait savoir qu’ils étaient au nombre de 1,5 millions dans le pays. </a:t>
            </a:r>
            <a:br>
              <a:rPr lang="fr-FR" sz="1800" b="1" dirty="0">
                <a:latin typeface="Calibri" panose="020F0502020204030204" pitchFamily="34" charset="0"/>
                <a:cs typeface="Calibri" panose="020F0502020204030204" pitchFamily="34" charset="0"/>
              </a:rPr>
            </a:br>
            <a:endParaRPr lang="fr-FR" sz="18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587182" y="2127696"/>
            <a:ext cx="8596668" cy="4550000"/>
          </a:xfrm>
        </p:spPr>
        <p:txBody>
          <a:bodyPr>
            <a:normAutofit fontScale="77500" lnSpcReduction="20000"/>
          </a:bodyPr>
          <a:lstStyle/>
          <a:p>
            <a:pPr marL="0" indent="0">
              <a:buNone/>
            </a:pPr>
            <a:endParaRPr lang="fr-FR" dirty="0"/>
          </a:p>
          <a:p>
            <a:pPr algn="just"/>
            <a:r>
              <a:rPr lang="fr-FR" dirty="0">
                <a:latin typeface="Calibri" panose="020F0502020204030204" pitchFamily="34" charset="0"/>
                <a:cs typeface="Calibri" panose="020F0502020204030204" pitchFamily="34" charset="0"/>
              </a:rPr>
              <a:t>La Foire des innovations et de la formation (FIEF 2018) organisée par la Coalition des organisations en synergie pour la défense de l'éducation publique (</a:t>
            </a:r>
            <a:r>
              <a:rPr lang="fr-FR" dirty="0" err="1">
                <a:latin typeface="Calibri" panose="020F0502020204030204" pitchFamily="34" charset="0"/>
                <a:cs typeface="Calibri" panose="020F0502020204030204" pitchFamily="34" charset="0"/>
              </a:rPr>
              <a:t>Cosydep</a:t>
            </a:r>
            <a:r>
              <a:rPr lang="fr-FR" dirty="0">
                <a:latin typeface="Calibri" panose="020F0502020204030204" pitchFamily="34" charset="0"/>
                <a:cs typeface="Calibri" panose="020F0502020204030204" pitchFamily="34" charset="0"/>
              </a:rPr>
              <a:t>) a pris fin samedi. Cet événement a permis de constater la situation des enfants déscolarisés qui ont atteint un nombre préoccupant au Sénégal. C’est dans l’optique de sensibiliser et de se pencher sur ce phénomène qu’un des panels a été dédié à ce facteur. En effet, «Innovations et bonnes pratiques en matière de qualification des jeunes déscolarisés, non scolarisés et analphabètes au Sénégal» a permis au différents participants, notamment à la représentante de l’Unesco de revenir sur la situation de ces enfants qui sont au nombre de 1,5 million au Sénégal.</a:t>
            </a:r>
          </a:p>
          <a:p>
            <a:pPr algn="just"/>
            <a:r>
              <a:rPr lang="fr-FR" dirty="0">
                <a:latin typeface="Calibri" panose="020F0502020204030204" pitchFamily="34" charset="0"/>
                <a:cs typeface="Calibri" panose="020F0502020204030204" pitchFamily="34" charset="0"/>
              </a:rPr>
              <a:t>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Deux études ont été menées concernant les enfants déscolarisés au Sénégal en 2016 et 2017 par l'Unicef et l'</a:t>
            </a:r>
            <a:r>
              <a:rPr lang="fr-FR" dirty="0" err="1">
                <a:latin typeface="Calibri" panose="020F0502020204030204" pitchFamily="34" charset="0"/>
                <a:cs typeface="Calibri" panose="020F0502020204030204" pitchFamily="34" charset="0"/>
              </a:rPr>
              <a:t>Usaid</a:t>
            </a:r>
            <a:r>
              <a:rPr lang="fr-FR" dirty="0">
                <a:latin typeface="Calibri" panose="020F0502020204030204" pitchFamily="34" charset="0"/>
                <a:cs typeface="Calibri" panose="020F0502020204030204" pitchFamily="34" charset="0"/>
              </a:rPr>
              <a:t> qui ont montré qu'il y avait plus 1,5 millions soit 47% qui sont hors système », a déclaré </a:t>
            </a:r>
            <a:r>
              <a:rPr lang="fr-FR" dirty="0" err="1">
                <a:latin typeface="Calibri" panose="020F0502020204030204" pitchFamily="34" charset="0"/>
                <a:cs typeface="Calibri" panose="020F0502020204030204" pitchFamily="34" charset="0"/>
              </a:rPr>
              <a:t>Mariama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Sagna</a:t>
            </a:r>
            <a:r>
              <a:rPr lang="fr-FR" dirty="0">
                <a:latin typeface="Calibri" panose="020F0502020204030204" pitchFamily="34" charset="0"/>
                <a:cs typeface="Calibri" panose="020F0502020204030204" pitchFamily="34" charset="0"/>
              </a:rPr>
              <a:t>. Selon elle, c'est dans ce cadre que l'Unesco a déployé une panoplie de stratégies pour lutter contre ce phénomène. C'est d'ailleurs la raison pour laquelle elle a sponsorisé le panel sur les innovations et bonnes pratiques en matière de qualification des jeunes hors système », révèle-t-elle.</a:t>
            </a:r>
          </a:p>
          <a:p>
            <a:pPr algn="just"/>
            <a:r>
              <a:rPr lang="fr-FR" dirty="0">
                <a:latin typeface="Calibri" panose="020F0502020204030204" pitchFamily="34" charset="0"/>
                <a:cs typeface="Calibri" panose="020F0502020204030204" pitchFamily="34" charset="0"/>
              </a:rPr>
              <a:t>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Mais l’Unesco n’est pas seule sur ce terrain. Car, à en croire Pape Cheikh </a:t>
            </a:r>
            <a:r>
              <a:rPr lang="fr-FR" dirty="0" err="1">
                <a:latin typeface="Calibri" panose="020F0502020204030204" pitchFamily="34" charset="0"/>
                <a:cs typeface="Calibri" panose="020F0502020204030204" pitchFamily="34" charset="0"/>
              </a:rPr>
              <a:t>Fall</a:t>
            </a:r>
            <a:r>
              <a:rPr lang="fr-FR" dirty="0">
                <a:latin typeface="Calibri" panose="020F0502020204030204" pitchFamily="34" charset="0"/>
                <a:cs typeface="Calibri" panose="020F0502020204030204" pitchFamily="34" charset="0"/>
              </a:rPr>
              <a:t>, le gouvernement du Sénégal, en partenariat avec l’Union européenne a financé un programme qui s’occupe de la formation et de l’insertion des jeunes dans la partie sud et sud-est du Sénégal. M. </a:t>
            </a:r>
            <a:r>
              <a:rPr lang="fr-FR" dirty="0" err="1">
                <a:latin typeface="Calibri" panose="020F0502020204030204" pitchFamily="34" charset="0"/>
                <a:cs typeface="Calibri" panose="020F0502020204030204" pitchFamily="34" charset="0"/>
              </a:rPr>
              <a:t>Fall</a:t>
            </a:r>
            <a:r>
              <a:rPr lang="fr-FR" dirty="0">
                <a:latin typeface="Calibri" panose="020F0502020204030204" pitchFamily="34" charset="0"/>
                <a:cs typeface="Calibri" panose="020F0502020204030204" pitchFamily="34" charset="0"/>
              </a:rPr>
              <a:t>, qui est le coordonnateur de ce projet a informé que déjà 600 jeunes ont été sélectionnés pour bénéficier d'accompagnement «dans un dispositif de formation, d’insertion dans le tissu économique». Ce projet, affirme-t-il, entre dans le sens de la lutte contre l'exode rural, l'immigration clandestine, entre autres.</a:t>
            </a:r>
          </a:p>
          <a:p>
            <a:pPr algn="just"/>
            <a:r>
              <a:rPr lang="fr-FR" dirty="0" smtClean="0">
                <a:latin typeface="Calibri" panose="020F0502020204030204" pitchFamily="34" charset="0"/>
                <a:cs typeface="Calibri" panose="020F0502020204030204" pitchFamily="34" charset="0"/>
              </a:rPr>
              <a:t>Ousmane </a:t>
            </a:r>
            <a:r>
              <a:rPr lang="fr-FR" dirty="0" err="1">
                <a:latin typeface="Calibri" panose="020F0502020204030204" pitchFamily="34" charset="0"/>
                <a:cs typeface="Calibri" panose="020F0502020204030204" pitchFamily="34" charset="0"/>
              </a:rPr>
              <a:t>Demba</a:t>
            </a:r>
            <a:r>
              <a:rPr lang="fr-FR" dirty="0">
                <a:latin typeface="Calibri" panose="020F0502020204030204" pitchFamily="34" charset="0"/>
                <a:cs typeface="Calibri" panose="020F0502020204030204" pitchFamily="34" charset="0"/>
              </a:rPr>
              <a:t> Kane </a:t>
            </a:r>
            <a:r>
              <a:rPr lang="fr-FR" b="1" dirty="0">
                <a:latin typeface="Calibri" panose="020F0502020204030204" pitchFamily="34" charset="0"/>
                <a:cs typeface="Calibri" panose="020F0502020204030204" pitchFamily="34" charset="0"/>
              </a:rPr>
              <a:t>Dimanche 30 Septembre </a:t>
            </a:r>
            <a:r>
              <a:rPr lang="fr-FR" b="1" dirty="0" smtClean="0">
                <a:latin typeface="Calibri" panose="020F0502020204030204" pitchFamily="34" charset="0"/>
                <a:cs typeface="Calibri" panose="020F0502020204030204" pitchFamily="34" charset="0"/>
              </a:rPr>
              <a:t>2018</a:t>
            </a:r>
            <a:endParaRPr lang="fr-FR" dirty="0"/>
          </a:p>
          <a:p>
            <a:endParaRPr lang="fr-FR" dirty="0"/>
          </a:p>
        </p:txBody>
      </p:sp>
      <p:pic>
        <p:nvPicPr>
          <p:cNvPr id="4" name="Image 3" descr="PRESSAFRIK.COM , L'info dans toute sa diversité (Liberté - Professionnalisme - Crédibilité)"/>
          <p:cNvPicPr/>
          <p:nvPr/>
        </p:nvPicPr>
        <p:blipFill>
          <a:blip r:embed="rId2">
            <a:extLst>
              <a:ext uri="{28A0092B-C50C-407E-A947-70E740481C1C}">
                <a14:useLocalDpi xmlns:a14="http://schemas.microsoft.com/office/drawing/2010/main" val="0"/>
              </a:ext>
            </a:extLst>
          </a:blip>
          <a:srcRect/>
          <a:stretch>
            <a:fillRect/>
          </a:stretch>
        </p:blipFill>
        <p:spPr bwMode="auto">
          <a:xfrm>
            <a:off x="2034863" y="-309093"/>
            <a:ext cx="5035637" cy="1452362"/>
          </a:xfrm>
          <a:prstGeom prst="rect">
            <a:avLst/>
          </a:prstGeom>
          <a:noFill/>
          <a:ln>
            <a:noFill/>
          </a:ln>
        </p:spPr>
      </p:pic>
      <p:pic>
        <p:nvPicPr>
          <p:cNvPr id="5" name="Image 4" descr="Résultat de recherche d'images pour &quot;logo cosydep&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0468" y="2559832"/>
            <a:ext cx="2601532" cy="2166713"/>
          </a:xfrm>
          <a:prstGeom prst="rect">
            <a:avLst/>
          </a:prstGeom>
          <a:noFill/>
          <a:ln>
            <a:noFill/>
          </a:ln>
        </p:spPr>
      </p:pic>
    </p:spTree>
    <p:extLst>
      <p:ext uri="{BB962C8B-B14F-4D97-AF65-F5344CB8AC3E}">
        <p14:creationId xmlns:p14="http://schemas.microsoft.com/office/powerpoint/2010/main" val="190437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335" y="90151"/>
            <a:ext cx="9272789" cy="2279561"/>
          </a:xfrm>
        </p:spPr>
        <p:txBody>
          <a:bodyPr>
            <a:noAutofit/>
          </a:bodyPr>
          <a:lstStyle/>
          <a:p>
            <a:r>
              <a:rPr lang="fr-FR" sz="2000" dirty="0">
                <a:latin typeface="Calibri" panose="020F0502020204030204" pitchFamily="34" charset="0"/>
                <a:cs typeface="Calibri" panose="020F0502020204030204" pitchFamily="34" charset="0"/>
              </a:rPr>
              <a:t>Me </a:t>
            </a:r>
            <a:r>
              <a:rPr lang="fr-FR" sz="2000" dirty="0" err="1">
                <a:latin typeface="Calibri" panose="020F0502020204030204" pitchFamily="34" charset="0"/>
                <a:cs typeface="Calibri" panose="020F0502020204030204" pitchFamily="34" charset="0"/>
              </a:rPr>
              <a:t>Samandari</a:t>
            </a:r>
            <a:r>
              <a:rPr lang="fr-FR" sz="2000" dirty="0">
                <a:latin typeface="Calibri" panose="020F0502020204030204" pitchFamily="34" charset="0"/>
                <a:cs typeface="Calibri" panose="020F0502020204030204" pitchFamily="34" charset="0"/>
              </a:rPr>
              <a:t> Jean était l'invité de l'émission </a:t>
            </a:r>
            <a:r>
              <a:rPr lang="fr-FR" sz="2000" dirty="0" err="1">
                <a:latin typeface="Calibri" panose="020F0502020204030204" pitchFamily="34" charset="0"/>
                <a:cs typeface="Calibri" panose="020F0502020204030204" pitchFamily="34" charset="0"/>
              </a:rPr>
              <a:t>Imvo</a:t>
            </a:r>
            <a:r>
              <a:rPr lang="fr-FR" sz="2000" dirty="0">
                <a:latin typeface="Calibri" panose="020F0502020204030204" pitchFamily="34" charset="0"/>
                <a:cs typeface="Calibri" panose="020F0502020204030204" pitchFamily="34" charset="0"/>
              </a:rPr>
              <a:t> n'</a:t>
            </a:r>
            <a:r>
              <a:rPr lang="fr-FR" sz="2000" dirty="0" err="1">
                <a:latin typeface="Calibri" panose="020F0502020204030204" pitchFamily="34" charset="0"/>
                <a:cs typeface="Calibri" panose="020F0502020204030204" pitchFamily="34" charset="0"/>
              </a:rPr>
              <a:t>imvano</a:t>
            </a:r>
            <a:r>
              <a:rPr lang="fr-FR" sz="2000" dirty="0">
                <a:latin typeface="Calibri" panose="020F0502020204030204" pitchFamily="34" charset="0"/>
                <a:cs typeface="Calibri" panose="020F0502020204030204" pitchFamily="34" charset="0"/>
              </a:rPr>
              <a:t> de la radio BBC </a:t>
            </a:r>
            <a:r>
              <a:rPr lang="fr-FR" sz="2000" dirty="0" smtClean="0">
                <a:latin typeface="Calibri" panose="020F0502020204030204" pitchFamily="34" charset="0"/>
                <a:cs typeface="Calibri" panose="020F0502020204030204" pitchFamily="34" charset="0"/>
              </a:rPr>
              <a:t>le samedi </a:t>
            </a:r>
            <a:r>
              <a:rPr lang="fr-FR" sz="2000" dirty="0">
                <a:latin typeface="Calibri" panose="020F0502020204030204" pitchFamily="34" charset="0"/>
                <a:cs typeface="Calibri" panose="020F0502020204030204" pitchFamily="34" charset="0"/>
              </a:rPr>
              <a:t>15/9/2018 à </a:t>
            </a:r>
            <a:r>
              <a:rPr lang="fr-FR" sz="2000" dirty="0" smtClean="0">
                <a:latin typeface="Calibri" panose="020F0502020204030204" pitchFamily="34" charset="0"/>
                <a:cs typeface="Calibri" panose="020F0502020204030204" pitchFamily="34" charset="0"/>
              </a:rPr>
              <a:t>de </a:t>
            </a:r>
            <a:r>
              <a:rPr lang="fr-FR" sz="2000" dirty="0">
                <a:latin typeface="Calibri" panose="020F0502020204030204" pitchFamily="34" charset="0"/>
                <a:cs typeface="Calibri" panose="020F0502020204030204" pitchFamily="34" charset="0"/>
              </a:rPr>
              <a:t>8:00 heure locale. </a:t>
            </a:r>
            <a:r>
              <a:rPr lang="fr-FR" sz="2000" dirty="0" smtClean="0">
                <a:latin typeface="Calibri" panose="020F0502020204030204" pitchFamily="34" charset="0"/>
                <a:cs typeface="Calibri" panose="020F0502020204030204" pitchFamily="34" charset="0"/>
              </a:rPr>
              <a:t>Ont également Participé à </a:t>
            </a:r>
            <a:r>
              <a:rPr lang="fr-FR" sz="2000" dirty="0">
                <a:latin typeface="Calibri" panose="020F0502020204030204" pitchFamily="34" charset="0"/>
                <a:cs typeface="Calibri" panose="020F0502020204030204" pitchFamily="34" charset="0"/>
              </a:rPr>
              <a:t>cette émission : </a:t>
            </a:r>
            <a:r>
              <a:rPr lang="fr-FR" sz="2000" dirty="0" err="1">
                <a:solidFill>
                  <a:schemeClr val="tx1"/>
                </a:solidFill>
                <a:latin typeface="Calibri" panose="020F0502020204030204" pitchFamily="34" charset="0"/>
                <a:cs typeface="Calibri" panose="020F0502020204030204" pitchFamily="34" charset="0"/>
              </a:rPr>
              <a:t>Juma</a:t>
            </a:r>
            <a:r>
              <a:rPr lang="fr-FR" sz="2000" dirty="0">
                <a:solidFill>
                  <a:schemeClr val="tx1"/>
                </a:solidFill>
                <a:latin typeface="Calibri" panose="020F0502020204030204" pitchFamily="34" charset="0"/>
                <a:cs typeface="Calibri" panose="020F0502020204030204" pitchFamily="34" charset="0"/>
              </a:rPr>
              <a:t> Edouard, porte-parole du </a:t>
            </a:r>
            <a:r>
              <a:rPr lang="fr-FR" sz="2000" dirty="0" smtClean="0">
                <a:solidFill>
                  <a:schemeClr val="tx1"/>
                </a:solidFill>
                <a:latin typeface="Calibri" panose="020F0502020204030204" pitchFamily="34" charset="0"/>
                <a:cs typeface="Calibri" panose="020F0502020204030204" pitchFamily="34" charset="0"/>
              </a:rPr>
              <a:t>Ministère de l’ éducation</a:t>
            </a:r>
            <a:r>
              <a:rPr lang="fr-FR" sz="2000" dirty="0">
                <a:solidFill>
                  <a:schemeClr val="tx1"/>
                </a:solidFill>
                <a:latin typeface="Calibri" panose="020F0502020204030204" pitchFamily="34" charset="0"/>
                <a:cs typeface="Calibri" panose="020F0502020204030204" pitchFamily="34" charset="0"/>
              </a:rPr>
              <a:t>, El Hadj </a:t>
            </a:r>
            <a:r>
              <a:rPr lang="fr-FR" sz="2000" dirty="0" err="1">
                <a:solidFill>
                  <a:schemeClr val="tx1"/>
                </a:solidFill>
                <a:latin typeface="Calibri" panose="020F0502020204030204" pitchFamily="34" charset="0"/>
                <a:cs typeface="Calibri" panose="020F0502020204030204" pitchFamily="34" charset="0"/>
              </a:rPr>
              <a:t>Haruna</a:t>
            </a:r>
            <a:r>
              <a:rPr lang="fr-FR" sz="2000" dirty="0">
                <a:solidFill>
                  <a:schemeClr val="tx1"/>
                </a:solidFill>
                <a:latin typeface="Calibri" panose="020F0502020204030204" pitchFamily="34" charset="0"/>
                <a:cs typeface="Calibri" panose="020F0502020204030204" pitchFamily="34" charset="0"/>
              </a:rPr>
              <a:t>, au nom des écoles privées au Burundi et le Prof Joseph </a:t>
            </a:r>
            <a:r>
              <a:rPr lang="fr-FR" sz="2000" dirty="0" err="1">
                <a:solidFill>
                  <a:schemeClr val="tx1"/>
                </a:solidFill>
                <a:latin typeface="Calibri" panose="020F0502020204030204" pitchFamily="34" charset="0"/>
                <a:cs typeface="Calibri" panose="020F0502020204030204" pitchFamily="34" charset="0"/>
              </a:rPr>
              <a:t>Ndayisaba</a:t>
            </a:r>
            <a:r>
              <a:rPr lang="fr-FR" sz="2000" dirty="0">
                <a:solidFill>
                  <a:schemeClr val="tx1"/>
                </a:solidFill>
                <a:latin typeface="Calibri" panose="020F0502020204030204" pitchFamily="34" charset="0"/>
                <a:cs typeface="Calibri" panose="020F0502020204030204" pitchFamily="34" charset="0"/>
              </a:rPr>
              <a:t>. Les débats étaient centrés au tour de la fermeture du 4 cycle fondamentale à 31 ECOFO ayant eu moins de 20% au concours </a:t>
            </a:r>
            <a:r>
              <a:rPr lang="fr-FR" sz="2000" dirty="0" smtClean="0">
                <a:solidFill>
                  <a:schemeClr val="tx1"/>
                </a:solidFill>
                <a:latin typeface="Calibri" panose="020F0502020204030204" pitchFamily="34" charset="0"/>
                <a:cs typeface="Calibri" panose="020F0502020204030204" pitchFamily="34" charset="0"/>
              </a:rPr>
              <a:t>national Edition 2018.</a:t>
            </a:r>
            <a:br>
              <a:rPr lang="fr-FR" sz="2000" dirty="0" smtClean="0">
                <a:solidFill>
                  <a:schemeClr val="tx1"/>
                </a:solidFill>
                <a:latin typeface="Calibri" panose="020F0502020204030204" pitchFamily="34" charset="0"/>
                <a:cs typeface="Calibri" panose="020F0502020204030204" pitchFamily="34" charset="0"/>
              </a:rPr>
            </a:br>
            <a:r>
              <a:rPr lang="fr-FR" sz="1600" dirty="0">
                <a:solidFill>
                  <a:schemeClr val="tx1"/>
                </a:solidFill>
                <a:latin typeface="Calibri" panose="020F0502020204030204" pitchFamily="34" charset="0"/>
                <a:cs typeface="Calibri" panose="020F0502020204030204" pitchFamily="34" charset="0"/>
              </a:rPr>
              <a:t/>
            </a:r>
            <a:br>
              <a:rPr lang="fr-FR" sz="1600" dirty="0">
                <a:solidFill>
                  <a:schemeClr val="tx1"/>
                </a:solidFill>
                <a:latin typeface="Calibri" panose="020F0502020204030204" pitchFamily="34" charset="0"/>
                <a:cs typeface="Calibri" panose="020F0502020204030204" pitchFamily="34" charset="0"/>
              </a:rPr>
            </a:br>
            <a:r>
              <a:rPr lang="fr-FR" sz="1600" dirty="0">
                <a:solidFill>
                  <a:schemeClr val="tx1"/>
                </a:solidFill>
                <a:latin typeface="Calibri" panose="020F0502020204030204" pitchFamily="34" charset="0"/>
                <a:cs typeface="Calibri" panose="020F0502020204030204" pitchFamily="34" charset="0"/>
              </a:rPr>
              <a:t/>
            </a:r>
            <a:br>
              <a:rPr lang="fr-FR" sz="1600" dirty="0">
                <a:solidFill>
                  <a:schemeClr val="tx1"/>
                </a:solidFill>
                <a:latin typeface="Calibri" panose="020F0502020204030204" pitchFamily="34" charset="0"/>
                <a:cs typeface="Calibri" panose="020F0502020204030204" pitchFamily="34" charset="0"/>
              </a:rPr>
            </a:br>
            <a:endParaRPr lang="fr-FR" sz="1600" dirty="0">
              <a:solidFill>
                <a:schemeClr val="tx1"/>
              </a:solidFill>
              <a:latin typeface="Calibri" panose="020F0502020204030204" pitchFamily="34" charset="0"/>
              <a:cs typeface="Calibri" panose="020F0502020204030204" pitchFamily="34" charset="0"/>
            </a:endParaRPr>
          </a:p>
        </p:txBody>
      </p:sp>
      <p:pic>
        <p:nvPicPr>
          <p:cNvPr id="4" name="Espace réservé du contenu 3" descr="L’image contient peut-être : 1 personne, debou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854" y="2137892"/>
            <a:ext cx="3889419" cy="4417453"/>
          </a:xfrm>
          <a:prstGeom prst="rect">
            <a:avLst/>
          </a:prstGeom>
          <a:noFill/>
          <a:ln>
            <a:noFill/>
          </a:ln>
        </p:spPr>
      </p:pic>
      <p:pic>
        <p:nvPicPr>
          <p:cNvPr id="5" name="Image 4" descr="L’image contient peut-être : 1 personne, texte"/>
          <p:cNvPicPr/>
          <p:nvPr/>
        </p:nvPicPr>
        <p:blipFill>
          <a:blip r:embed="rId3">
            <a:extLst>
              <a:ext uri="{28A0092B-C50C-407E-A947-70E740481C1C}">
                <a14:useLocalDpi xmlns:a14="http://schemas.microsoft.com/office/drawing/2010/main" val="0"/>
              </a:ext>
            </a:extLst>
          </a:blip>
          <a:srcRect/>
          <a:stretch>
            <a:fillRect/>
          </a:stretch>
        </p:blipFill>
        <p:spPr bwMode="auto">
          <a:xfrm>
            <a:off x="4855335" y="1867436"/>
            <a:ext cx="7336665" cy="4687909"/>
          </a:xfrm>
          <a:prstGeom prst="rect">
            <a:avLst/>
          </a:prstGeom>
          <a:noFill/>
          <a:ln>
            <a:noFill/>
          </a:ln>
        </p:spPr>
      </p:pic>
      <p:pic>
        <p:nvPicPr>
          <p:cNvPr id="6" name="Image 5" descr="https://scontent-cdg2-1.xx.fbcdn.net/v/t1.0-0/p370x247/20246214_1938545976420006_3685687911874506260_n.jpg?_nc_cat=111&amp;_nc_ht=scontent-cdg2-1.xx&amp;oh=cf8a552e9a36f188682fa5debb987d38&amp;oe=5C41005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6886" y="90151"/>
            <a:ext cx="2185114" cy="1481072"/>
          </a:xfrm>
          <a:prstGeom prst="rect">
            <a:avLst/>
          </a:prstGeom>
          <a:noFill/>
          <a:ln>
            <a:noFill/>
          </a:ln>
        </p:spPr>
      </p:pic>
    </p:spTree>
    <p:extLst>
      <p:ext uri="{BB962C8B-B14F-4D97-AF65-F5344CB8AC3E}">
        <p14:creationId xmlns:p14="http://schemas.microsoft.com/office/powerpoint/2010/main" val="62103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33915" y="163864"/>
            <a:ext cx="6517923" cy="1320800"/>
          </a:xfrm>
        </p:spPr>
        <p:txBody>
          <a:bodyPr>
            <a:normAutofit fontScale="90000"/>
          </a:bodyPr>
          <a:lstStyle/>
          <a:p>
            <a:r>
              <a:rPr lang="fr-FR" sz="2400" b="1" dirty="0"/>
              <a:t>FIEF 2018 : « ANCEFA est là pour soutenir les organisations de la société civile » Robert </a:t>
            </a:r>
            <a:r>
              <a:rPr lang="fr-FR" sz="2400" b="1" dirty="0" err="1"/>
              <a:t>Badji</a:t>
            </a:r>
            <a:r>
              <a:rPr lang="fr-FR" sz="2400" b="1" dirty="0"/>
              <a:t> (Chargé de programme) </a:t>
            </a:r>
            <a:r>
              <a:rPr lang="fr-FR" sz="2400" dirty="0"/>
              <a:t/>
            </a:r>
            <a:br>
              <a:rPr lang="fr-FR" sz="2400" dirty="0"/>
            </a:br>
            <a:endParaRPr lang="fr-FR" sz="2400" dirty="0"/>
          </a:p>
        </p:txBody>
      </p:sp>
      <p:sp>
        <p:nvSpPr>
          <p:cNvPr id="3" name="Espace réservé du contenu 2"/>
          <p:cNvSpPr>
            <a:spLocks noGrp="1"/>
          </p:cNvSpPr>
          <p:nvPr>
            <p:ph idx="1"/>
          </p:nvPr>
        </p:nvSpPr>
        <p:spPr>
          <a:xfrm>
            <a:off x="839066" y="1298638"/>
            <a:ext cx="8596668" cy="3880773"/>
          </a:xfrm>
        </p:spPr>
        <p:txBody>
          <a:bodyPr/>
          <a:lstStyle/>
          <a:p>
            <a:pPr algn="just"/>
            <a:r>
              <a:rPr lang="fr-FR" b="1" dirty="0" err="1">
                <a:latin typeface="Calibri" panose="020F0502020204030204" pitchFamily="34" charset="0"/>
                <a:cs typeface="Calibri" panose="020F0502020204030204" pitchFamily="34" charset="0"/>
              </a:rPr>
              <a:t>Africa</a:t>
            </a:r>
            <a:r>
              <a:rPr lang="fr-FR" b="1" dirty="0">
                <a:latin typeface="Calibri" panose="020F0502020204030204" pitchFamily="34" charset="0"/>
                <a:cs typeface="Calibri" panose="020F0502020204030204" pitchFamily="34" charset="0"/>
              </a:rPr>
              <a:t> Network </a:t>
            </a:r>
            <a:r>
              <a:rPr lang="fr-FR" b="1" dirty="0" err="1">
                <a:latin typeface="Calibri" panose="020F0502020204030204" pitchFamily="34" charset="0"/>
                <a:cs typeface="Calibri" panose="020F0502020204030204" pitchFamily="34" charset="0"/>
              </a:rPr>
              <a:t>Compaign</a:t>
            </a:r>
            <a:r>
              <a:rPr lang="fr-FR" b="1" dirty="0">
                <a:latin typeface="Calibri" panose="020F0502020204030204" pitchFamily="34" charset="0"/>
                <a:cs typeface="Calibri" panose="020F0502020204030204" pitchFamily="34" charset="0"/>
              </a:rPr>
              <a:t> on Education For All est à l’instar d’autres organisations, présente à la deuxième édition de la FIEF organisée par la COSYDEP au centre culturel Blaise Senghor. </a:t>
            </a:r>
            <a:r>
              <a:rPr lang="fr-FR" dirty="0">
                <a:latin typeface="Calibri" panose="020F0502020204030204" pitchFamily="34" charset="0"/>
                <a:cs typeface="Calibri" panose="020F0502020204030204" pitchFamily="34" charset="0"/>
              </a:rPr>
              <a:t>Après avoir salué cette « belle initiative de la COSYDEP, M. Robert </a:t>
            </a:r>
            <a:r>
              <a:rPr lang="fr-FR" dirty="0" err="1">
                <a:latin typeface="Calibri" panose="020F0502020204030204" pitchFamily="34" charset="0"/>
                <a:cs typeface="Calibri" panose="020F0502020204030204" pitchFamily="34" charset="0"/>
              </a:rPr>
              <a:t>Badji</a:t>
            </a:r>
            <a:r>
              <a:rPr lang="fr-FR" dirty="0">
                <a:latin typeface="Calibri" panose="020F0502020204030204" pitchFamily="34" charset="0"/>
                <a:cs typeface="Calibri" panose="020F0502020204030204" pitchFamily="34" charset="0"/>
              </a:rPr>
              <a:t>, Chargé de programme de l’ANCEFA, a réitéré l’engagement de son organisation à accompagner les organisations de la société civile œuvrant pour l’éducation. </a:t>
            </a:r>
            <a:endParaRPr lang="fr-FR" dirty="0" smtClean="0">
              <a:latin typeface="Calibri" panose="020F0502020204030204" pitchFamily="34" charset="0"/>
              <a:cs typeface="Calibri" panose="020F0502020204030204" pitchFamily="34" charset="0"/>
            </a:endParaRPr>
          </a:p>
          <a:p>
            <a:pPr algn="just"/>
            <a:r>
              <a:rPr lang="fr-FR" b="1" dirty="0" smtClean="0"/>
              <a:t>15 septembre2018</a:t>
            </a:r>
            <a:endParaRPr lang="fr-FR" dirty="0">
              <a:latin typeface="Calibri" panose="020F0502020204030204" pitchFamily="34" charset="0"/>
              <a:cs typeface="Calibri" panose="020F0502020204030204" pitchFamily="34" charset="0"/>
            </a:endParaRPr>
          </a:p>
          <a:p>
            <a:r>
              <a:rPr lang="fr-FR" b="1" dirty="0">
                <a:latin typeface="Calibri" panose="020F0502020204030204" pitchFamily="34" charset="0"/>
                <a:cs typeface="Calibri" panose="020F0502020204030204" pitchFamily="34" charset="0"/>
              </a:rPr>
              <a:t>Link to the vidéo: </a:t>
            </a:r>
            <a:r>
              <a:rPr lang="fr-FR" b="1" u="sng" dirty="0">
                <a:latin typeface="Calibri" panose="020F0502020204030204" pitchFamily="34" charset="0"/>
                <a:cs typeface="Calibri" panose="020F0502020204030204" pitchFamily="34" charset="0"/>
                <a:hlinkClick r:id="rId2"/>
              </a:rPr>
              <a:t>https://</a:t>
            </a:r>
            <a:r>
              <a:rPr lang="fr-FR" b="1" u="sng">
                <a:latin typeface="Calibri" panose="020F0502020204030204" pitchFamily="34" charset="0"/>
                <a:cs typeface="Calibri" panose="020F0502020204030204" pitchFamily="34" charset="0"/>
                <a:hlinkClick r:id="rId2"/>
              </a:rPr>
              <a:t>youtu.be/MtXZdKKz01g</a:t>
            </a:r>
            <a:r>
              <a:rPr lang="fr-FR" b="1">
                <a:latin typeface="Calibri" panose="020F0502020204030204" pitchFamily="34" charset="0"/>
                <a:cs typeface="Calibri" panose="020F0502020204030204" pitchFamily="34" charset="0"/>
              </a:rPr>
              <a:t> </a:t>
            </a:r>
            <a:r>
              <a:rPr lang="fr-FR" b="1" smtClean="0">
                <a:latin typeface="Calibri" panose="020F0502020204030204" pitchFamily="34" charset="0"/>
                <a:cs typeface="Calibri" panose="020F0502020204030204" pitchFamily="34" charset="0"/>
              </a:rPr>
              <a:t> </a:t>
            </a:r>
            <a:r>
              <a:rPr lang="fr-FR" b="1" smtClean="0">
                <a:latin typeface="Calibri" panose="020F0502020204030204" pitchFamily="34" charset="0"/>
                <a:cs typeface="Calibri" panose="020F0502020204030204" pitchFamily="34" charset="0"/>
              </a:rPr>
              <a:t>&amp; </a:t>
            </a:r>
            <a:r>
              <a:rPr lang="fr-FR" b="1" smtClean="0">
                <a:latin typeface="Calibri" panose="020F0502020204030204" pitchFamily="34" charset="0"/>
                <a:cs typeface="Calibri" panose="020F0502020204030204" pitchFamily="34" charset="0"/>
              </a:rPr>
              <a:t> </a:t>
            </a:r>
            <a:r>
              <a:rPr lang="fr-FR" b="1" smtClean="0">
                <a:latin typeface="Calibri" panose="020F0502020204030204" pitchFamily="34" charset="0"/>
                <a:cs typeface="Calibri" panose="020F0502020204030204" pitchFamily="34" charset="0"/>
                <a:hlinkClick r:id="rId3"/>
              </a:rPr>
              <a:t>https</a:t>
            </a:r>
            <a:r>
              <a:rPr lang="fr-FR" b="1">
                <a:latin typeface="Calibri" panose="020F0502020204030204" pitchFamily="34" charset="0"/>
                <a:cs typeface="Calibri" panose="020F0502020204030204" pitchFamily="34" charset="0"/>
                <a:hlinkClick r:id="rId3"/>
              </a:rPr>
              <a:t>://</a:t>
            </a:r>
            <a:r>
              <a:rPr lang="fr-FR" b="1" smtClean="0">
                <a:latin typeface="Calibri" panose="020F0502020204030204" pitchFamily="34" charset="0"/>
                <a:cs typeface="Calibri" panose="020F0502020204030204" pitchFamily="34" charset="0"/>
                <a:hlinkClick r:id="rId3"/>
              </a:rPr>
              <a:t>youtu.be/yqPQKrlrztw</a:t>
            </a:r>
            <a:endParaRPr lang="fr-FR" b="1"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b="1" dirty="0" smtClean="0">
              <a:latin typeface="Calibri" panose="020F0502020204030204" pitchFamily="34" charset="0"/>
              <a:cs typeface="Calibri" panose="020F0502020204030204" pitchFamily="34" charset="0"/>
            </a:endParaRPr>
          </a:p>
          <a:p>
            <a:endParaRPr lang="fr-FR" b="1"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dirty="0"/>
          </a:p>
        </p:txBody>
      </p:sp>
      <p:pic>
        <p:nvPicPr>
          <p:cNvPr id="4" name="Image 3" descr="DAKARACTU.COM"/>
          <p:cNvPicPr/>
          <p:nvPr/>
        </p:nvPicPr>
        <p:blipFill>
          <a:blip r:embed="rId4">
            <a:extLst>
              <a:ext uri="{28A0092B-C50C-407E-A947-70E740481C1C}">
                <a14:useLocalDpi xmlns:a14="http://schemas.microsoft.com/office/drawing/2010/main" val="0"/>
              </a:ext>
            </a:extLst>
          </a:blip>
          <a:srcRect/>
          <a:stretch>
            <a:fillRect/>
          </a:stretch>
        </p:blipFill>
        <p:spPr bwMode="auto">
          <a:xfrm>
            <a:off x="1006491" y="143832"/>
            <a:ext cx="1633677" cy="1154806"/>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404" y="3704792"/>
            <a:ext cx="4331594" cy="3077991"/>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066" y="3721993"/>
            <a:ext cx="4906851" cy="3077992"/>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1838" y="110733"/>
            <a:ext cx="2580065" cy="1187905"/>
          </a:xfrm>
          <a:prstGeom prst="rect">
            <a:avLst/>
          </a:prstGeom>
        </p:spPr>
      </p:pic>
    </p:spTree>
    <p:extLst>
      <p:ext uri="{BB962C8B-B14F-4D97-AF65-F5344CB8AC3E}">
        <p14:creationId xmlns:p14="http://schemas.microsoft.com/office/powerpoint/2010/main" val="216179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474" y="4076163"/>
            <a:ext cx="8596668" cy="1320800"/>
          </a:xfrm>
        </p:spPr>
        <p:txBody>
          <a:bodyPr>
            <a:normAutofit/>
          </a:bodyPr>
          <a:lstStyle/>
          <a:p>
            <a:pPr algn="ctr"/>
            <a:r>
              <a:rPr lang="fr-FR" sz="5400" dirty="0" smtClean="0"/>
              <a:t>ancefacom@gmail.com</a:t>
            </a:r>
            <a:endParaRPr lang="fr-FR" sz="54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474" y="194726"/>
            <a:ext cx="8430270" cy="3881437"/>
          </a:xfrm>
          <a:prstGeom prst="rect">
            <a:avLst/>
          </a:prstGeom>
        </p:spPr>
      </p:pic>
    </p:spTree>
    <p:extLst>
      <p:ext uri="{BB962C8B-B14F-4D97-AF65-F5344CB8AC3E}">
        <p14:creationId xmlns:p14="http://schemas.microsoft.com/office/powerpoint/2010/main" val="276388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48991"/>
            <a:ext cx="8596668" cy="433589"/>
          </a:xfrm>
        </p:spPr>
        <p:txBody>
          <a:bodyPr>
            <a:noAutofit/>
          </a:bodyPr>
          <a:lstStyle/>
          <a:p>
            <a:pPr algn="ctr"/>
            <a:r>
              <a:rPr lang="fr-FR" sz="1800" b="1" dirty="0"/>
              <a:t>ZANEC </a:t>
            </a:r>
            <a:r>
              <a:rPr lang="fr-FR" sz="1800" b="1" dirty="0" err="1"/>
              <a:t>Press</a:t>
            </a:r>
            <a:r>
              <a:rPr lang="fr-FR" sz="1800" b="1" dirty="0"/>
              <a:t> </a:t>
            </a:r>
            <a:r>
              <a:rPr lang="fr-FR" sz="1800" b="1" dirty="0" err="1"/>
              <a:t>Statement</a:t>
            </a:r>
            <a:r>
              <a:rPr lang="fr-FR" sz="1800" b="1" dirty="0"/>
              <a:t> on the Grade 7, 9 and 12 </a:t>
            </a:r>
            <a:r>
              <a:rPr lang="fr-FR" sz="1800" b="1" dirty="0" err="1"/>
              <a:t>Examinations</a:t>
            </a:r>
            <a:r>
              <a:rPr lang="fr-FR" sz="1800" dirty="0"/>
              <a:t/>
            </a:r>
            <a:br>
              <a:rPr lang="fr-FR" sz="1800" dirty="0"/>
            </a:br>
            <a:endParaRPr lang="fr-FR" sz="1800" dirty="0"/>
          </a:p>
        </p:txBody>
      </p:sp>
      <p:sp>
        <p:nvSpPr>
          <p:cNvPr id="3" name="Espace réservé du contenu 2"/>
          <p:cNvSpPr>
            <a:spLocks noGrp="1"/>
          </p:cNvSpPr>
          <p:nvPr>
            <p:ph idx="1"/>
          </p:nvPr>
        </p:nvSpPr>
        <p:spPr>
          <a:xfrm>
            <a:off x="110663" y="682580"/>
            <a:ext cx="9780312" cy="5924281"/>
          </a:xfrm>
        </p:spPr>
        <p:txBody>
          <a:bodyPr>
            <a:noAutofit/>
          </a:bodyPr>
          <a:lstStyle/>
          <a:p>
            <a:pPr algn="just"/>
            <a:r>
              <a:rPr lang="fr-FR" sz="1200" dirty="0" err="1">
                <a:latin typeface="Calibri" panose="020F0502020204030204" pitchFamily="34" charset="0"/>
                <a:cs typeface="Calibri" panose="020F0502020204030204" pitchFamily="34" charset="0"/>
              </a:rPr>
              <a:t>Zambia</a:t>
            </a:r>
            <a:r>
              <a:rPr lang="fr-FR" sz="1200" dirty="0">
                <a:latin typeface="Calibri" panose="020F0502020204030204" pitchFamily="34" charset="0"/>
                <a:cs typeface="Calibri" panose="020F0502020204030204" pitchFamily="34" charset="0"/>
              </a:rPr>
              <a:t> National Education Coalition (ZANEC)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happy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Minister</a:t>
            </a:r>
            <a:r>
              <a:rPr lang="fr-FR" sz="1200" dirty="0">
                <a:latin typeface="Calibri" panose="020F0502020204030204" pitchFamily="34" charset="0"/>
                <a:cs typeface="Calibri" panose="020F0502020204030204" pitchFamily="34" charset="0"/>
              </a:rPr>
              <a:t> of General Education (</a:t>
            </a:r>
            <a:r>
              <a:rPr lang="fr-FR" sz="1200" dirty="0" err="1">
                <a:latin typeface="Calibri" panose="020F0502020204030204" pitchFamily="34" charset="0"/>
                <a:cs typeface="Calibri" panose="020F0502020204030204" pitchFamily="34" charset="0"/>
              </a:rPr>
              <a:t>MoGE</a:t>
            </a:r>
            <a:r>
              <a:rPr lang="fr-FR" sz="1200" dirty="0">
                <a:latin typeface="Calibri" panose="020F0502020204030204" pitchFamily="34" charset="0"/>
                <a:cs typeface="Calibri" panose="020F0502020204030204" pitchFamily="34" charset="0"/>
              </a:rPr>
              <a:t>) has </a:t>
            </a:r>
            <a:r>
              <a:rPr lang="fr-FR" sz="1200" dirty="0" err="1">
                <a:latin typeface="Calibri" panose="020F0502020204030204" pitchFamily="34" charset="0"/>
                <a:cs typeface="Calibri" panose="020F0502020204030204" pitchFamily="34" charset="0"/>
              </a:rPr>
              <a:t>announced</a:t>
            </a:r>
            <a:r>
              <a:rPr lang="fr-FR" sz="1200" dirty="0">
                <a:latin typeface="Calibri" panose="020F0502020204030204" pitchFamily="34" charset="0"/>
                <a:cs typeface="Calibri" panose="020F0502020204030204" pitchFamily="34" charset="0"/>
              </a:rPr>
              <a:t> new dates for </a:t>
            </a:r>
            <a:r>
              <a:rPr lang="fr-FR" sz="1200" dirty="0" err="1">
                <a:latin typeface="Calibri" panose="020F0502020204030204" pitchFamily="34" charset="0"/>
                <a:cs typeface="Calibri" panose="020F0502020204030204" pitchFamily="34" charset="0"/>
              </a:rPr>
              <a:t>writing</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for grade 7, 9 and 12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were</a:t>
            </a:r>
            <a:r>
              <a:rPr lang="fr-FR" sz="1200" dirty="0">
                <a:latin typeface="Calibri" panose="020F0502020204030204" pitchFamily="34" charset="0"/>
                <a:cs typeface="Calibri" panose="020F0502020204030204" pitchFamily="34" charset="0"/>
              </a:rPr>
              <a:t> on suspension. The move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Ministry</a:t>
            </a:r>
            <a:r>
              <a:rPr lang="fr-FR" sz="1200" dirty="0">
                <a:latin typeface="Calibri" panose="020F0502020204030204" pitchFamily="34" charset="0"/>
                <a:cs typeface="Calibri" panose="020F0502020204030204" pitchFamily="34" charset="0"/>
              </a:rPr>
              <a:t> of General Education (</a:t>
            </a:r>
            <a:r>
              <a:rPr lang="fr-FR" sz="1200" dirty="0" err="1">
                <a:latin typeface="Calibri" panose="020F0502020204030204" pitchFamily="34" charset="0"/>
                <a:cs typeface="Calibri" panose="020F0502020204030204" pitchFamily="34" charset="0"/>
              </a:rPr>
              <a:t>MoGE</a:t>
            </a:r>
            <a:r>
              <a:rPr lang="fr-FR" sz="1200" dirty="0">
                <a:latin typeface="Calibri" panose="020F0502020204030204" pitchFamily="34" charset="0"/>
                <a:cs typeface="Calibri" panose="020F0502020204030204" pitchFamily="34" charset="0"/>
              </a:rPr>
              <a:t>) made </a:t>
            </a:r>
            <a:r>
              <a:rPr lang="fr-FR" sz="1200" dirty="0" err="1">
                <a:latin typeface="Calibri" panose="020F0502020204030204" pitchFamily="34" charset="0"/>
                <a:cs typeface="Calibri" panose="020F0502020204030204" pitchFamily="34" charset="0"/>
              </a:rPr>
              <a:t>was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commendable</a:t>
            </a:r>
            <a:r>
              <a:rPr lang="fr-FR" sz="1200" dirty="0">
                <a:latin typeface="Calibri" panose="020F0502020204030204" pitchFamily="34" charset="0"/>
                <a:cs typeface="Calibri" panose="020F0502020204030204" pitchFamily="34" charset="0"/>
              </a:rPr>
              <a:t> and </a:t>
            </a:r>
            <a:r>
              <a:rPr lang="fr-FR" sz="1200" dirty="0" err="1">
                <a:latin typeface="Calibri" panose="020F0502020204030204" pitchFamily="34" charset="0"/>
                <a:cs typeface="Calibri" panose="020F0502020204030204" pitchFamily="34" charset="0"/>
              </a:rPr>
              <a:t>demonstrated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they</a:t>
            </a:r>
            <a:r>
              <a:rPr lang="fr-FR" sz="1200" dirty="0">
                <a:latin typeface="Calibri" panose="020F0502020204030204" pitchFamily="34" charset="0"/>
                <a:cs typeface="Calibri" panose="020F0502020204030204" pitchFamily="34" charset="0"/>
              </a:rPr>
              <a:t> are </a:t>
            </a:r>
            <a:r>
              <a:rPr lang="fr-FR" sz="1200" dirty="0" err="1">
                <a:latin typeface="Calibri" panose="020F0502020204030204" pitchFamily="34" charset="0"/>
                <a:cs typeface="Calibri" panose="020F0502020204030204" pitchFamily="34" charset="0"/>
              </a:rPr>
              <a:t>committed</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responsibility</a:t>
            </a:r>
            <a:r>
              <a:rPr lang="fr-FR" sz="1200" dirty="0">
                <a:latin typeface="Calibri" panose="020F0502020204030204" pitchFamily="34" charset="0"/>
                <a:cs typeface="Calibri" panose="020F0502020204030204" pitchFamily="34" charset="0"/>
              </a:rPr>
              <a:t> of </a:t>
            </a:r>
            <a:r>
              <a:rPr lang="fr-FR" sz="1200" dirty="0" err="1">
                <a:latin typeface="Calibri" panose="020F0502020204030204" pitchFamily="34" charset="0"/>
                <a:cs typeface="Calibri" panose="020F0502020204030204" pitchFamily="34" charset="0"/>
              </a:rPr>
              <a:t>preserving</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quality</a:t>
            </a:r>
            <a:r>
              <a:rPr lang="fr-FR" sz="1200" dirty="0">
                <a:latin typeface="Calibri" panose="020F0502020204030204" pitchFamily="34" charset="0"/>
                <a:cs typeface="Calibri" panose="020F0502020204030204" pitchFamily="34" charset="0"/>
              </a:rPr>
              <a:t> of </a:t>
            </a:r>
            <a:r>
              <a:rPr lang="fr-FR" sz="1200" dirty="0" err="1">
                <a:latin typeface="Calibri" panose="020F0502020204030204" pitchFamily="34" charset="0"/>
                <a:cs typeface="Calibri" panose="020F0502020204030204" pitchFamily="34" charset="0"/>
              </a:rPr>
              <a:t>our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education</a:t>
            </a:r>
            <a:r>
              <a:rPr lang="fr-FR" sz="1200" dirty="0">
                <a:latin typeface="Calibri" panose="020F0502020204030204" pitchFamily="34" charset="0"/>
                <a:cs typeface="Calibri" panose="020F0502020204030204" pitchFamily="34" charset="0"/>
              </a:rPr>
              <a:t> system. </a:t>
            </a:r>
            <a:r>
              <a:rPr lang="fr-FR" sz="1200" dirty="0" err="1">
                <a:latin typeface="Calibri" panose="020F0502020204030204" pitchFamily="34" charset="0"/>
                <a:cs typeface="Calibri" panose="020F0502020204030204" pitchFamily="34" charset="0"/>
              </a:rPr>
              <a:t>However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we</a:t>
            </a:r>
            <a:r>
              <a:rPr lang="fr-FR" sz="1200" dirty="0">
                <a:latin typeface="Calibri" panose="020F0502020204030204" pitchFamily="34" charset="0"/>
                <a:cs typeface="Calibri" panose="020F0502020204030204" pitchFamily="34" charset="0"/>
              </a:rPr>
              <a:t> are </a:t>
            </a:r>
            <a:r>
              <a:rPr lang="fr-FR" sz="1200" dirty="0" err="1">
                <a:latin typeface="Calibri" panose="020F0502020204030204" pitchFamily="34" charset="0"/>
                <a:cs typeface="Calibri" panose="020F0502020204030204" pitchFamily="34" charset="0"/>
              </a:rPr>
              <a:t>delighted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announcement</a:t>
            </a:r>
            <a:r>
              <a:rPr lang="fr-FR" sz="1200" dirty="0">
                <a:latin typeface="Calibri" panose="020F0502020204030204" pitchFamily="34" charset="0"/>
                <a:cs typeface="Calibri" panose="020F0502020204030204" pitchFamily="34" charset="0"/>
              </a:rPr>
              <a:t> has been made for the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be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written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because</a:t>
            </a:r>
            <a:r>
              <a:rPr lang="fr-FR" sz="1200" dirty="0">
                <a:latin typeface="Calibri" panose="020F0502020204030204" pitchFamily="34" charset="0"/>
                <a:cs typeface="Calibri" panose="020F0502020204030204" pitchFamily="34" charset="0"/>
              </a:rPr>
              <a:t> if the suspension </a:t>
            </a:r>
            <a:r>
              <a:rPr lang="fr-FR" sz="1200" dirty="0" err="1">
                <a:latin typeface="Calibri" panose="020F0502020204030204" pitchFamily="34" charset="0"/>
                <a:cs typeface="Calibri" panose="020F0502020204030204" pitchFamily="34" charset="0"/>
              </a:rPr>
              <a:t>was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delayed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was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going</a:t>
            </a:r>
            <a:r>
              <a:rPr lang="fr-FR" sz="1200" dirty="0">
                <a:latin typeface="Calibri" panose="020F0502020204030204" pitchFamily="34" charset="0"/>
                <a:cs typeface="Calibri" panose="020F0502020204030204" pitchFamily="34" charset="0"/>
              </a:rPr>
              <a:t> to affect the parents </a:t>
            </a:r>
            <a:r>
              <a:rPr lang="fr-FR" sz="1200" dirty="0" err="1">
                <a:latin typeface="Calibri" panose="020F0502020204030204" pitchFamily="34" charset="0"/>
                <a:cs typeface="Calibri" panose="020F0502020204030204" pitchFamily="34" charset="0"/>
              </a:rPr>
              <a:t>financially</a:t>
            </a:r>
            <a:r>
              <a:rPr lang="fr-FR" sz="1200" dirty="0">
                <a:latin typeface="Calibri" panose="020F0502020204030204" pitchFamily="34" charset="0"/>
                <a:cs typeface="Calibri" panose="020F0502020204030204" pitchFamily="34" charset="0"/>
              </a:rPr>
              <a:t> as </a:t>
            </a:r>
            <a:r>
              <a:rPr lang="fr-FR" sz="1200" dirty="0" err="1">
                <a:latin typeface="Calibri" panose="020F0502020204030204" pitchFamily="34" charset="0"/>
                <a:cs typeface="Calibri" panose="020F0502020204030204" pitchFamily="34" charset="0"/>
              </a:rPr>
              <a:t>well</a:t>
            </a:r>
            <a:r>
              <a:rPr lang="fr-FR" sz="1200" dirty="0">
                <a:latin typeface="Calibri" panose="020F0502020204030204" pitchFamily="34" charset="0"/>
                <a:cs typeface="Calibri" panose="020F0502020204030204" pitchFamily="34" charset="0"/>
              </a:rPr>
              <a:t> as the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Council of </a:t>
            </a:r>
            <a:r>
              <a:rPr lang="fr-FR" sz="1200" dirty="0" err="1">
                <a:latin typeface="Calibri" panose="020F0502020204030204" pitchFamily="34" charset="0"/>
                <a:cs typeface="Calibri" panose="020F0502020204030204" pitchFamily="34" charset="0"/>
              </a:rPr>
              <a:t>Zambia</a:t>
            </a:r>
            <a:r>
              <a:rPr lang="fr-FR" sz="1200" dirty="0">
                <a:latin typeface="Calibri" panose="020F0502020204030204" pitchFamily="34" charset="0"/>
                <a:cs typeface="Calibri" panose="020F0502020204030204" pitchFamily="34" charset="0"/>
              </a:rPr>
              <a:t> (ECZ). </a:t>
            </a:r>
          </a:p>
          <a:p>
            <a:pPr algn="just"/>
            <a:r>
              <a:rPr lang="fr-FR" sz="1200" dirty="0">
                <a:latin typeface="Calibri" panose="020F0502020204030204" pitchFamily="34" charset="0"/>
                <a:cs typeface="Calibri" panose="020F0502020204030204" pitchFamily="34" charset="0"/>
              </a:rPr>
              <a:t>The issue of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malpractice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a </a:t>
            </a:r>
            <a:r>
              <a:rPr lang="fr-FR" sz="1200" dirty="0" err="1">
                <a:latin typeface="Calibri" panose="020F0502020204030204" pitchFamily="34" charset="0"/>
                <a:cs typeface="Calibri" panose="020F0502020204030204" pitchFamily="34" charset="0"/>
              </a:rPr>
              <a:t>sign</a:t>
            </a:r>
            <a:r>
              <a:rPr lang="fr-FR" sz="1200" dirty="0">
                <a:latin typeface="Calibri" panose="020F0502020204030204" pitchFamily="34" charset="0"/>
                <a:cs typeface="Calibri" panose="020F0502020204030204" pitchFamily="34" charset="0"/>
              </a:rPr>
              <a:t> of moral </a:t>
            </a:r>
            <a:r>
              <a:rPr lang="fr-FR" sz="1200" dirty="0" err="1">
                <a:latin typeface="Calibri" panose="020F0502020204030204" pitchFamily="34" charset="0"/>
                <a:cs typeface="Calibri" panose="020F0502020204030204" pitchFamily="34" charset="0"/>
              </a:rPr>
              <a:t>decay</a:t>
            </a:r>
            <a:r>
              <a:rPr lang="fr-FR" sz="1200" dirty="0">
                <a:latin typeface="Calibri" panose="020F0502020204030204" pitchFamily="34" charset="0"/>
                <a:cs typeface="Calibri" panose="020F0502020204030204" pitchFamily="34" charset="0"/>
              </a:rPr>
              <a:t> in </a:t>
            </a:r>
            <a:r>
              <a:rPr lang="fr-FR" sz="1200" dirty="0" err="1">
                <a:latin typeface="Calibri" panose="020F0502020204030204" pitchFamily="34" charset="0"/>
                <a:cs typeface="Calibri" panose="020F0502020204030204" pitchFamily="34" charset="0"/>
              </a:rPr>
              <a:t>our</a:t>
            </a:r>
            <a:r>
              <a:rPr lang="fr-FR" sz="1200" dirty="0">
                <a:latin typeface="Calibri" panose="020F0502020204030204" pitchFamily="34" charset="0"/>
                <a:cs typeface="Calibri" panose="020F0502020204030204" pitchFamily="34" charset="0"/>
              </a:rPr>
              <a:t> society. </a:t>
            </a:r>
            <a:r>
              <a:rPr lang="fr-FR" sz="1200" dirty="0" err="1">
                <a:latin typeface="Calibri" panose="020F0502020204030204" pitchFamily="34" charset="0"/>
                <a:cs typeface="Calibri" panose="020F0502020204030204" pitchFamily="34" charset="0"/>
              </a:rPr>
              <a:t>Although</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always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blame</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Ministry</a:t>
            </a:r>
            <a:r>
              <a:rPr lang="fr-FR" sz="1200" dirty="0">
                <a:latin typeface="Calibri" panose="020F0502020204030204" pitchFamily="34" charset="0"/>
                <a:cs typeface="Calibri" panose="020F0502020204030204" pitchFamily="34" charset="0"/>
              </a:rPr>
              <a:t> of General Education as the </a:t>
            </a:r>
            <a:r>
              <a:rPr lang="fr-FR" sz="1200" dirty="0" err="1">
                <a:latin typeface="Calibri" panose="020F0502020204030204" pitchFamily="34" charset="0"/>
                <a:cs typeface="Calibri" panose="020F0502020204030204" pitchFamily="34" charset="0"/>
              </a:rPr>
              <a:t>custodian</a:t>
            </a:r>
            <a:r>
              <a:rPr lang="fr-FR" sz="1200" dirty="0">
                <a:latin typeface="Calibri" panose="020F0502020204030204" pitchFamily="34" charset="0"/>
                <a:cs typeface="Calibri" panose="020F0502020204030204" pitchFamily="34" charset="0"/>
              </a:rPr>
              <a:t> of all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concerned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pupils</a:t>
            </a:r>
            <a:r>
              <a:rPr lang="fr-FR" sz="1200" dirty="0">
                <a:latin typeface="Calibri" panose="020F0502020204030204" pitchFamily="34" charset="0"/>
                <a:cs typeface="Calibri" panose="020F0502020204030204" pitchFamily="34" charset="0"/>
              </a:rPr>
              <a:t> and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parents </a:t>
            </a:r>
            <a:r>
              <a:rPr lang="fr-FR" sz="1200" dirty="0" err="1">
                <a:latin typeface="Calibri" panose="020F0502020204030204" pitchFamily="34" charset="0"/>
                <a:cs typeface="Calibri" panose="020F0502020204030204" pitchFamily="34" charset="0"/>
              </a:rPr>
              <a:t>should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also</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bear</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share</a:t>
            </a:r>
            <a:r>
              <a:rPr lang="fr-FR" sz="1200" dirty="0">
                <a:latin typeface="Calibri" panose="020F0502020204030204" pitchFamily="34" charset="0"/>
                <a:cs typeface="Calibri" panose="020F0502020204030204" pitchFamily="34" charset="0"/>
              </a:rPr>
              <a:t> of the </a:t>
            </a:r>
            <a:r>
              <a:rPr lang="fr-FR" sz="1200" dirty="0" err="1">
                <a:latin typeface="Calibri" panose="020F0502020204030204" pitchFamily="34" charset="0"/>
                <a:cs typeface="Calibri" panose="020F0502020204030204" pitchFamily="34" charset="0"/>
              </a:rPr>
              <a:t>blame</a:t>
            </a:r>
            <a:r>
              <a:rPr lang="fr-FR" sz="1200" dirty="0">
                <a:latin typeface="Calibri" panose="020F0502020204030204" pitchFamily="34" charset="0"/>
                <a:cs typeface="Calibri" panose="020F0502020204030204" pitchFamily="34" charset="0"/>
              </a:rPr>
              <a:t>. It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responsibility</a:t>
            </a:r>
            <a:r>
              <a:rPr lang="fr-FR" sz="1200" dirty="0">
                <a:latin typeface="Calibri" panose="020F0502020204030204" pitchFamily="34" charset="0"/>
                <a:cs typeface="Calibri" panose="020F0502020204030204" pitchFamily="34" charset="0"/>
              </a:rPr>
              <a:t> of parents to </a:t>
            </a:r>
            <a:r>
              <a:rPr lang="fr-FR" sz="1200" dirty="0" err="1">
                <a:latin typeface="Calibri" panose="020F0502020204030204" pitchFamily="34" charset="0"/>
                <a:cs typeface="Calibri" panose="020F0502020204030204" pitchFamily="34" charset="0"/>
              </a:rPr>
              <a:t>ensure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children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study</a:t>
            </a:r>
            <a:r>
              <a:rPr lang="fr-FR" sz="1200" dirty="0">
                <a:latin typeface="Calibri" panose="020F0502020204030204" pitchFamily="34" charset="0"/>
                <a:cs typeface="Calibri" panose="020F0502020204030204" pitchFamily="34" charset="0"/>
              </a:rPr>
              <a:t> hard and </a:t>
            </a:r>
            <a:r>
              <a:rPr lang="fr-FR" sz="1200" dirty="0" err="1">
                <a:latin typeface="Calibri" panose="020F0502020204030204" pitchFamily="34" charset="0"/>
                <a:cs typeface="Calibri" panose="020F0502020204030204" pitchFamily="34" charset="0"/>
              </a:rPr>
              <a:t>prepare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adequately</a:t>
            </a:r>
            <a:r>
              <a:rPr lang="fr-FR" sz="1200" dirty="0">
                <a:latin typeface="Calibri" panose="020F0502020204030204" pitchFamily="34" charset="0"/>
                <a:cs typeface="Calibri" panose="020F0502020204030204" pitchFamily="34" charset="0"/>
              </a:rPr>
              <a:t> for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In </a:t>
            </a:r>
            <a:r>
              <a:rPr lang="fr-FR" sz="1200" dirty="0" err="1">
                <a:latin typeface="Calibri" panose="020F0502020204030204" pitchFamily="34" charset="0"/>
                <a:cs typeface="Calibri" panose="020F0502020204030204" pitchFamily="34" charset="0"/>
              </a:rPr>
              <a:t>most</a:t>
            </a:r>
            <a:r>
              <a:rPr lang="fr-FR" sz="1200" dirty="0">
                <a:latin typeface="Calibri" panose="020F0502020204030204" pitchFamily="34" charset="0"/>
                <a:cs typeface="Calibri" panose="020F0502020204030204" pitchFamily="34" charset="0"/>
              </a:rPr>
              <a:t> cases, </a:t>
            </a:r>
            <a:r>
              <a:rPr lang="fr-FR" sz="1200" dirty="0" err="1">
                <a:latin typeface="Calibri" panose="020F0502020204030204" pitchFamily="34" charset="0"/>
                <a:cs typeface="Calibri" panose="020F0502020204030204" pitchFamily="34" charset="0"/>
              </a:rPr>
              <a:t>it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deviant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children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who</a:t>
            </a:r>
            <a:r>
              <a:rPr lang="fr-FR" sz="1200" dirty="0">
                <a:latin typeface="Calibri" panose="020F0502020204030204" pitchFamily="34" charset="0"/>
                <a:cs typeface="Calibri" panose="020F0502020204030204" pitchFamily="34" charset="0"/>
              </a:rPr>
              <a:t> are not </a:t>
            </a:r>
            <a:r>
              <a:rPr lang="fr-FR" sz="1200" dirty="0" err="1">
                <a:latin typeface="Calibri" panose="020F0502020204030204" pitchFamily="34" charset="0"/>
                <a:cs typeface="Calibri" panose="020F0502020204030204" pitchFamily="34" charset="0"/>
              </a:rPr>
              <a:t>committed</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studies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who</a:t>
            </a:r>
            <a:r>
              <a:rPr lang="fr-FR" sz="1200" dirty="0">
                <a:latin typeface="Calibri" panose="020F0502020204030204" pitchFamily="34" charset="0"/>
                <a:cs typeface="Calibri" panose="020F0502020204030204" pitchFamily="34" charset="0"/>
              </a:rPr>
              <a:t> end up </a:t>
            </a:r>
            <a:r>
              <a:rPr lang="fr-FR" sz="1200" dirty="0" err="1">
                <a:latin typeface="Calibri" panose="020F0502020204030204" pitchFamily="34" charset="0"/>
                <a:cs typeface="Calibri" panose="020F0502020204030204" pitchFamily="34" charset="0"/>
              </a:rPr>
              <a:t>searching</a:t>
            </a:r>
            <a:r>
              <a:rPr lang="fr-FR" sz="1200" dirty="0">
                <a:latin typeface="Calibri" panose="020F0502020204030204" pitchFamily="34" charset="0"/>
                <a:cs typeface="Calibri" panose="020F0502020204030204" pitchFamily="34" charset="0"/>
              </a:rPr>
              <a:t> for </a:t>
            </a:r>
            <a:r>
              <a:rPr lang="fr-FR" sz="1200" dirty="0" err="1">
                <a:latin typeface="Calibri" panose="020F0502020204030204" pitchFamily="34" charset="0"/>
                <a:cs typeface="Calibri" panose="020F0502020204030204" pitchFamily="34" charset="0"/>
              </a:rPr>
              <a:t>leakages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sometimes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with</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financial</a:t>
            </a:r>
            <a:r>
              <a:rPr lang="fr-FR" sz="1200" dirty="0">
                <a:latin typeface="Calibri" panose="020F0502020204030204" pitchFamily="34" charset="0"/>
                <a:cs typeface="Calibri" panose="020F0502020204030204" pitchFamily="34" charset="0"/>
              </a:rPr>
              <a:t> help of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parents. </a:t>
            </a:r>
          </a:p>
          <a:p>
            <a:pPr algn="just"/>
            <a:r>
              <a:rPr lang="fr-FR" sz="1200" dirty="0" err="1">
                <a:latin typeface="Calibri" panose="020F0502020204030204" pitchFamily="34" charset="0"/>
                <a:cs typeface="Calibri" panose="020F0502020204030204" pitchFamily="34" charset="0"/>
              </a:rPr>
              <a:t>Another</a:t>
            </a:r>
            <a:r>
              <a:rPr lang="fr-FR" sz="1200" dirty="0">
                <a:latin typeface="Calibri" panose="020F0502020204030204" pitchFamily="34" charset="0"/>
                <a:cs typeface="Calibri" panose="020F0502020204030204" pitchFamily="34" charset="0"/>
              </a:rPr>
              <a:t> possible cause of </a:t>
            </a:r>
            <a:r>
              <a:rPr lang="fr-FR" sz="1200" dirty="0" err="1">
                <a:latin typeface="Calibri" panose="020F0502020204030204" pitchFamily="34" charset="0"/>
                <a:cs typeface="Calibri" panose="020F0502020204030204" pitchFamily="34" charset="0"/>
              </a:rPr>
              <a:t>malpractices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lack</a:t>
            </a:r>
            <a:r>
              <a:rPr lang="fr-FR" sz="1200" dirty="0">
                <a:latin typeface="Calibri" panose="020F0502020204030204" pitchFamily="34" charset="0"/>
                <a:cs typeface="Calibri" panose="020F0502020204030204" pitchFamily="34" charset="0"/>
              </a:rPr>
              <a:t> of </a:t>
            </a:r>
            <a:r>
              <a:rPr lang="fr-FR" sz="1200" dirty="0" err="1">
                <a:latin typeface="Calibri" panose="020F0502020204030204" pitchFamily="34" charset="0"/>
                <a:cs typeface="Calibri" panose="020F0502020204030204" pitchFamily="34" charset="0"/>
              </a:rPr>
              <a:t>resources</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ensure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security</a:t>
            </a:r>
            <a:r>
              <a:rPr lang="fr-FR" sz="1200" dirty="0">
                <a:latin typeface="Calibri" panose="020F0502020204030204" pitchFamily="34" charset="0"/>
                <a:cs typeface="Calibri" panose="020F0502020204030204" pitchFamily="34" charset="0"/>
              </a:rPr>
              <a:t> of the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papers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when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distributing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them</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from</a:t>
            </a:r>
            <a:r>
              <a:rPr lang="fr-FR" sz="1200" dirty="0">
                <a:latin typeface="Calibri" panose="020F0502020204030204" pitchFamily="34" charset="0"/>
                <a:cs typeface="Calibri" panose="020F0502020204030204" pitchFamily="34" charset="0"/>
              </a:rPr>
              <a:t> the national </a:t>
            </a:r>
            <a:r>
              <a:rPr lang="fr-FR" sz="1200" dirty="0" err="1">
                <a:latin typeface="Calibri" panose="020F0502020204030204" pitchFamily="34" charset="0"/>
                <a:cs typeface="Calibri" panose="020F0502020204030204" pitchFamily="34" charset="0"/>
              </a:rPr>
              <a:t>level</a:t>
            </a:r>
            <a:r>
              <a:rPr lang="fr-FR" sz="1200" dirty="0">
                <a:latin typeface="Calibri" panose="020F0502020204030204" pitchFamily="34" charset="0"/>
                <a:cs typeface="Calibri" panose="020F0502020204030204" pitchFamily="34" charset="0"/>
              </a:rPr>
              <a:t>, district </a:t>
            </a:r>
            <a:r>
              <a:rPr lang="fr-FR" sz="1200" dirty="0" err="1">
                <a:latin typeface="Calibri" panose="020F0502020204030204" pitchFamily="34" charset="0"/>
                <a:cs typeface="Calibri" panose="020F0502020204030204" pitchFamily="34" charset="0"/>
              </a:rPr>
              <a:t>level</a:t>
            </a:r>
            <a:r>
              <a:rPr lang="fr-FR" sz="1200" dirty="0">
                <a:latin typeface="Calibri" panose="020F0502020204030204" pitchFamily="34" charset="0"/>
                <a:cs typeface="Calibri" panose="020F0502020204030204" pitchFamily="34" charset="0"/>
              </a:rPr>
              <a:t> and </a:t>
            </a:r>
            <a:r>
              <a:rPr lang="fr-FR" sz="1200" dirty="0" err="1">
                <a:latin typeface="Calibri" panose="020F0502020204030204" pitchFamily="34" charset="0"/>
                <a:cs typeface="Calibri" panose="020F0502020204030204" pitchFamily="34" charset="0"/>
              </a:rPr>
              <a:t>then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school</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level</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From</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experience</a:t>
            </a:r>
            <a:r>
              <a:rPr lang="fr-FR" sz="1200" dirty="0">
                <a:latin typeface="Calibri" panose="020F0502020204030204" pitchFamily="34" charset="0"/>
                <a:cs typeface="Calibri" panose="020F0502020204030204" pitchFamily="34" charset="0"/>
              </a:rPr>
              <a:t>, ZANEC has </a:t>
            </a:r>
            <a:r>
              <a:rPr lang="fr-FR" sz="1200" dirty="0" err="1">
                <a:latin typeface="Calibri" panose="020F0502020204030204" pitchFamily="34" charset="0"/>
                <a:cs typeface="Calibri" panose="020F0502020204030204" pitchFamily="34" charset="0"/>
              </a:rPr>
              <a:t>learnt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after</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Council of </a:t>
            </a:r>
            <a:r>
              <a:rPr lang="fr-FR" sz="1200" dirty="0" err="1">
                <a:latin typeface="Calibri" panose="020F0502020204030204" pitchFamily="34" charset="0"/>
                <a:cs typeface="Calibri" panose="020F0502020204030204" pitchFamily="34" charset="0"/>
              </a:rPr>
              <a:t>Zambia</a:t>
            </a:r>
            <a:r>
              <a:rPr lang="fr-FR" sz="1200" dirty="0">
                <a:latin typeface="Calibri" panose="020F0502020204030204" pitchFamily="34" charset="0"/>
                <a:cs typeface="Calibri" panose="020F0502020204030204" pitchFamily="34" charset="0"/>
              </a:rPr>
              <a:t> has </a:t>
            </a:r>
            <a:r>
              <a:rPr lang="fr-FR" sz="1200" dirty="0" err="1">
                <a:latin typeface="Calibri" panose="020F0502020204030204" pitchFamily="34" charset="0"/>
                <a:cs typeface="Calibri" panose="020F0502020204030204" pitchFamily="34" charset="0"/>
              </a:rPr>
              <a:t>delivered</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materials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at</a:t>
            </a:r>
            <a:r>
              <a:rPr lang="fr-FR" sz="1200" dirty="0">
                <a:latin typeface="Calibri" panose="020F0502020204030204" pitchFamily="34" charset="0"/>
                <a:cs typeface="Calibri" panose="020F0502020204030204" pitchFamily="34" charset="0"/>
              </a:rPr>
              <a:t> district </a:t>
            </a:r>
            <a:r>
              <a:rPr lang="fr-FR" sz="1200" dirty="0" err="1">
                <a:latin typeface="Calibri" panose="020F0502020204030204" pitchFamily="34" charset="0"/>
                <a:cs typeface="Calibri" panose="020F0502020204030204" pitchFamily="34" charset="0"/>
              </a:rPr>
              <a:t>level</a:t>
            </a:r>
            <a:r>
              <a:rPr lang="fr-FR" sz="1200" dirty="0">
                <a:latin typeface="Calibri" panose="020F0502020204030204" pitchFamily="34" charset="0"/>
                <a:cs typeface="Calibri" panose="020F0502020204030204" pitchFamily="34" charset="0"/>
              </a:rPr>
              <a:t>, the District Education </a:t>
            </a:r>
            <a:r>
              <a:rPr lang="fr-FR" sz="1200" dirty="0" err="1">
                <a:latin typeface="Calibri" panose="020F0502020204030204" pitchFamily="34" charset="0"/>
                <a:cs typeface="Calibri" panose="020F0502020204030204" pitchFamily="34" charset="0"/>
              </a:rPr>
              <a:t>Board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Secretaries</a:t>
            </a:r>
            <a:r>
              <a:rPr lang="fr-FR" sz="1200" dirty="0">
                <a:latin typeface="Calibri" panose="020F0502020204030204" pitchFamily="34" charset="0"/>
                <a:cs typeface="Calibri" panose="020F0502020204030204" pitchFamily="34" charset="0"/>
              </a:rPr>
              <a:t> (DEBS) have </a:t>
            </a:r>
            <a:r>
              <a:rPr lang="fr-FR" sz="1200" dirty="0" err="1">
                <a:latin typeface="Calibri" panose="020F0502020204030204" pitchFamily="34" charset="0"/>
                <a:cs typeface="Calibri" panose="020F0502020204030204" pitchFamily="34" charset="0"/>
              </a:rPr>
              <a:t>struggled</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find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funds</a:t>
            </a:r>
            <a:r>
              <a:rPr lang="fr-FR" sz="1200" dirty="0">
                <a:latin typeface="Calibri" panose="020F0502020204030204" pitchFamily="34" charset="0"/>
                <a:cs typeface="Calibri" panose="020F0502020204030204" pitchFamily="34" charset="0"/>
              </a:rPr>
              <a:t> for </a:t>
            </a:r>
            <a:r>
              <a:rPr lang="fr-FR" sz="1200" dirty="0" err="1">
                <a:latin typeface="Calibri" panose="020F0502020204030204" pitchFamily="34" charset="0"/>
                <a:cs typeface="Calibri" panose="020F0502020204030204" pitchFamily="34" charset="0"/>
              </a:rPr>
              <a:t>taking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materials</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respective </a:t>
            </a:r>
            <a:r>
              <a:rPr lang="fr-FR" sz="1200" dirty="0" err="1">
                <a:latin typeface="Calibri" panose="020F0502020204030204" pitchFamily="34" charset="0"/>
                <a:cs typeface="Calibri" panose="020F0502020204030204" pitchFamily="34" charset="0"/>
              </a:rPr>
              <a:t>schools</a:t>
            </a:r>
            <a:r>
              <a:rPr lang="fr-FR" sz="1200" dirty="0">
                <a:latin typeface="Calibri" panose="020F0502020204030204" pitchFamily="34" charset="0"/>
                <a:cs typeface="Calibri" panose="020F0502020204030204" pitchFamily="34" charset="0"/>
              </a:rPr>
              <a:t>. As a </a:t>
            </a:r>
            <a:r>
              <a:rPr lang="fr-FR" sz="1200" dirty="0" err="1">
                <a:latin typeface="Calibri" panose="020F0502020204030204" pitchFamily="34" charset="0"/>
                <a:cs typeface="Calibri" panose="020F0502020204030204" pitchFamily="34" charset="0"/>
              </a:rPr>
              <a:t>result</a:t>
            </a:r>
            <a:r>
              <a:rPr lang="fr-FR" sz="1200" dirty="0">
                <a:latin typeface="Calibri" panose="020F0502020204030204" pitchFamily="34" charset="0"/>
                <a:cs typeface="Calibri" panose="020F0502020204030204" pitchFamily="34" charset="0"/>
              </a:rPr>
              <a:t>, the DEBS </a:t>
            </a:r>
            <a:r>
              <a:rPr lang="fr-FR" sz="1200" dirty="0" err="1">
                <a:latin typeface="Calibri" panose="020F0502020204030204" pitchFamily="34" charset="0"/>
                <a:cs typeface="Calibri" panose="020F0502020204030204" pitchFamily="34" charset="0"/>
              </a:rPr>
              <a:t>sometimes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depends</a:t>
            </a:r>
            <a:r>
              <a:rPr lang="fr-FR" sz="1200" dirty="0">
                <a:latin typeface="Calibri" panose="020F0502020204030204" pitchFamily="34" charset="0"/>
                <a:cs typeface="Calibri" panose="020F0502020204030204" pitchFamily="34" charset="0"/>
              </a:rPr>
              <a:t> on the good </a:t>
            </a:r>
            <a:r>
              <a:rPr lang="fr-FR" sz="1200" dirty="0" err="1">
                <a:latin typeface="Calibri" panose="020F0502020204030204" pitchFamily="34" charset="0"/>
                <a:cs typeface="Calibri" panose="020F0502020204030204" pitchFamily="34" charset="0"/>
              </a:rPr>
              <a:t>will</a:t>
            </a:r>
            <a:r>
              <a:rPr lang="fr-FR" sz="1200" dirty="0">
                <a:latin typeface="Calibri" panose="020F0502020204030204" pitchFamily="34" charset="0"/>
                <a:cs typeface="Calibri" panose="020F0502020204030204" pitchFamily="34" charset="0"/>
              </a:rPr>
              <a:t> of the </a:t>
            </a:r>
            <a:r>
              <a:rPr lang="fr-FR" sz="1200" dirty="0" err="1">
                <a:latin typeface="Calibri" panose="020F0502020204030204" pitchFamily="34" charset="0"/>
                <a:cs typeface="Calibri" panose="020F0502020204030204" pitchFamily="34" charset="0"/>
              </a:rPr>
              <a:t>concerned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school</a:t>
            </a:r>
            <a:r>
              <a:rPr lang="fr-FR" sz="1200" dirty="0">
                <a:latin typeface="Calibri" panose="020F0502020204030204" pitchFamily="34" charset="0"/>
                <a:cs typeface="Calibri" panose="020F0502020204030204" pitchFamily="34" charset="0"/>
              </a:rPr>
              <a:t> managements to have the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materials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delivered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school</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level</a:t>
            </a:r>
            <a:r>
              <a:rPr lang="fr-FR" sz="1200" dirty="0">
                <a:latin typeface="Calibri" panose="020F0502020204030204" pitchFamily="34" charset="0"/>
                <a:cs typeface="Calibri" panose="020F0502020204030204" pitchFamily="34" charset="0"/>
              </a:rPr>
              <a:t>. As a </a:t>
            </a:r>
            <a:r>
              <a:rPr lang="fr-FR" sz="1200" dirty="0" err="1">
                <a:latin typeface="Calibri" panose="020F0502020204030204" pitchFamily="34" charset="0"/>
                <a:cs typeface="Calibri" panose="020F0502020204030204" pitchFamily="34" charset="0"/>
              </a:rPr>
              <a:t>result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unsafe</a:t>
            </a:r>
            <a:r>
              <a:rPr lang="fr-FR" sz="1200" dirty="0">
                <a:latin typeface="Calibri" panose="020F0502020204030204" pitchFamily="34" charset="0"/>
                <a:cs typeface="Calibri" panose="020F0502020204030204" pitchFamily="34" charset="0"/>
              </a:rPr>
              <a:t> modes of transport </a:t>
            </a:r>
            <a:r>
              <a:rPr lang="fr-FR" sz="1200" dirty="0" err="1">
                <a:latin typeface="Calibri" panose="020F0502020204030204" pitchFamily="34" charset="0"/>
                <a:cs typeface="Calibri" panose="020F0502020204030204" pitchFamily="34" charset="0"/>
              </a:rPr>
              <a:t>such</a:t>
            </a:r>
            <a:r>
              <a:rPr lang="fr-FR" sz="1200" dirty="0">
                <a:latin typeface="Calibri" panose="020F0502020204030204" pitchFamily="34" charset="0"/>
                <a:cs typeface="Calibri" panose="020F0502020204030204" pitchFamily="34" charset="0"/>
              </a:rPr>
              <a:t> as </a:t>
            </a:r>
            <a:r>
              <a:rPr lang="fr-FR" sz="1200" dirty="0" err="1">
                <a:latin typeface="Calibri" panose="020F0502020204030204" pitchFamily="34" charset="0"/>
                <a:cs typeface="Calibri" panose="020F0502020204030204" pitchFamily="34" charset="0"/>
              </a:rPr>
              <a:t>ox-carts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canoes</a:t>
            </a:r>
            <a:r>
              <a:rPr lang="fr-FR" sz="1200" dirty="0">
                <a:latin typeface="Calibri" panose="020F0502020204030204" pitchFamily="34" charset="0"/>
                <a:cs typeface="Calibri" panose="020F0502020204030204" pitchFamily="34" charset="0"/>
              </a:rPr>
              <a:t> and bicycles are </a:t>
            </a:r>
            <a:r>
              <a:rPr lang="fr-FR" sz="1200" dirty="0" err="1">
                <a:latin typeface="Calibri" panose="020F0502020204030204" pitchFamily="34" charset="0"/>
                <a:cs typeface="Calibri" panose="020F0502020204030204" pitchFamily="34" charset="0"/>
              </a:rPr>
              <a:t>sometime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used</a:t>
            </a:r>
            <a:r>
              <a:rPr lang="fr-FR" sz="1200" dirty="0">
                <a:latin typeface="Calibri" panose="020F0502020204030204" pitchFamily="34" charset="0"/>
                <a:cs typeface="Calibri" panose="020F0502020204030204" pitchFamily="34" charset="0"/>
              </a:rPr>
              <a:t> to carry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materials</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schools</a:t>
            </a:r>
            <a:r>
              <a:rPr lang="fr-FR" sz="1200" dirty="0">
                <a:latin typeface="Calibri" panose="020F0502020204030204" pitchFamily="34" charset="0"/>
                <a:cs typeface="Calibri" panose="020F0502020204030204" pitchFamily="34" charset="0"/>
              </a:rPr>
              <a:t>. This </a:t>
            </a:r>
            <a:r>
              <a:rPr lang="fr-FR" sz="1200" dirty="0" err="1">
                <a:latin typeface="Calibri" panose="020F0502020204030204" pitchFamily="34" charset="0"/>
                <a:cs typeface="Calibri" panose="020F0502020204030204" pitchFamily="34" charset="0"/>
              </a:rPr>
              <a:t>could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be</a:t>
            </a:r>
            <a:r>
              <a:rPr lang="fr-FR" sz="1200" dirty="0">
                <a:latin typeface="Calibri" panose="020F0502020204030204" pitchFamily="34" charset="0"/>
                <a:cs typeface="Calibri" panose="020F0502020204030204" pitchFamily="34" charset="0"/>
              </a:rPr>
              <a:t> the source of compromise in </a:t>
            </a:r>
            <a:r>
              <a:rPr lang="fr-FR" sz="1200" dirty="0" err="1">
                <a:latin typeface="Calibri" panose="020F0502020204030204" pitchFamily="34" charset="0"/>
                <a:cs typeface="Calibri" panose="020F0502020204030204" pitchFamily="34" charset="0"/>
              </a:rPr>
              <a:t>securing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papers</a:t>
            </a:r>
            <a:r>
              <a:rPr lang="fr-FR" sz="1200" dirty="0">
                <a:latin typeface="Calibri" panose="020F0502020204030204" pitchFamily="34" charset="0"/>
                <a:cs typeface="Calibri" panose="020F0502020204030204" pitchFamily="34" charset="0"/>
              </a:rPr>
              <a:t>. ZANEC </a:t>
            </a:r>
            <a:r>
              <a:rPr lang="fr-FR" sz="1200" dirty="0" err="1">
                <a:latin typeface="Calibri" panose="020F0502020204030204" pitchFamily="34" charset="0"/>
                <a:cs typeface="Calibri" panose="020F0502020204030204" pitchFamily="34" charset="0"/>
              </a:rPr>
              <a:t>therefore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recommends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Ministry</a:t>
            </a:r>
            <a:r>
              <a:rPr lang="fr-FR" sz="1200" dirty="0">
                <a:latin typeface="Calibri" panose="020F0502020204030204" pitchFamily="34" charset="0"/>
                <a:cs typeface="Calibri" panose="020F0502020204030204" pitchFamily="34" charset="0"/>
              </a:rPr>
              <a:t> of Finance releases </a:t>
            </a:r>
            <a:r>
              <a:rPr lang="fr-FR" sz="1200" dirty="0" err="1">
                <a:latin typeface="Calibri" panose="020F0502020204030204" pitchFamily="34" charset="0"/>
                <a:cs typeface="Calibri" panose="020F0502020204030204" pitchFamily="34" charset="0"/>
              </a:rPr>
              <a:t>adequate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funding</a:t>
            </a:r>
            <a:r>
              <a:rPr lang="fr-FR" sz="1200" dirty="0">
                <a:latin typeface="Calibri" panose="020F0502020204030204" pitchFamily="34" charset="0"/>
                <a:cs typeface="Calibri" panose="020F0502020204030204" pitchFamily="34" charset="0"/>
              </a:rPr>
              <a:t> to the </a:t>
            </a:r>
            <a:r>
              <a:rPr lang="fr-FR" sz="1200" dirty="0" err="1">
                <a:latin typeface="Calibri" panose="020F0502020204030204" pitchFamily="34" charset="0"/>
                <a:cs typeface="Calibri" panose="020F0502020204030204" pitchFamily="34" charset="0"/>
              </a:rPr>
              <a:t>Ministry</a:t>
            </a:r>
            <a:r>
              <a:rPr lang="fr-FR" sz="1200" dirty="0">
                <a:latin typeface="Calibri" panose="020F0502020204030204" pitchFamily="34" charset="0"/>
                <a:cs typeface="Calibri" panose="020F0502020204030204" pitchFamily="34" charset="0"/>
              </a:rPr>
              <a:t> of Education for the administration of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a:t>
            </a:r>
          </a:p>
          <a:p>
            <a:pPr algn="just"/>
            <a:r>
              <a:rPr lang="fr-FR" sz="1200" dirty="0" err="1">
                <a:latin typeface="Calibri" panose="020F0502020204030204" pitchFamily="34" charset="0"/>
                <a:cs typeface="Calibri" panose="020F0502020204030204" pitchFamily="34" charset="0"/>
              </a:rPr>
              <a:t>Currently</a:t>
            </a:r>
            <a:r>
              <a:rPr lang="fr-FR" sz="1200" dirty="0">
                <a:latin typeface="Calibri" panose="020F0502020204030204" pitchFamily="34" charset="0"/>
                <a:cs typeface="Calibri" panose="020F0502020204030204" pitchFamily="34" charset="0"/>
              </a:rPr>
              <a:t>, the performance of managers </a:t>
            </a:r>
            <a:r>
              <a:rPr lang="fr-FR" sz="1200" dirty="0" err="1">
                <a:latin typeface="Calibri" panose="020F0502020204030204" pitchFamily="34" charset="0"/>
                <a:cs typeface="Calibri" panose="020F0502020204030204" pitchFamily="34" charset="0"/>
              </a:rPr>
              <a:t>at</a:t>
            </a:r>
            <a:r>
              <a:rPr lang="fr-FR" sz="1200" dirty="0">
                <a:latin typeface="Calibri" panose="020F0502020204030204" pitchFamily="34" charset="0"/>
                <a:cs typeface="Calibri" panose="020F0502020204030204" pitchFamily="34" charset="0"/>
              </a:rPr>
              <a:t> all </a:t>
            </a:r>
            <a:r>
              <a:rPr lang="fr-FR" sz="1200" dirty="0" err="1">
                <a:latin typeface="Calibri" panose="020F0502020204030204" pitchFamily="34" charset="0"/>
                <a:cs typeface="Calibri" panose="020F0502020204030204" pitchFamily="34" charset="0"/>
              </a:rPr>
              <a:t>levels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based</a:t>
            </a:r>
            <a:r>
              <a:rPr lang="fr-FR" sz="1200" dirty="0">
                <a:latin typeface="Calibri" panose="020F0502020204030204" pitchFamily="34" charset="0"/>
                <a:cs typeface="Calibri" panose="020F0502020204030204" pitchFamily="34" charset="0"/>
              </a:rPr>
              <a:t> on the </a:t>
            </a:r>
            <a:r>
              <a:rPr lang="fr-FR" sz="1200" dirty="0" err="1">
                <a:latin typeface="Calibri" panose="020F0502020204030204" pitchFamily="34" charset="0"/>
                <a:cs typeface="Calibri" panose="020F0502020204030204" pitchFamily="34" charset="0"/>
              </a:rPr>
              <a:t>number</a:t>
            </a:r>
            <a:r>
              <a:rPr lang="fr-FR" sz="1200" dirty="0">
                <a:latin typeface="Calibri" panose="020F0502020204030204" pitchFamily="34" charset="0"/>
                <a:cs typeface="Calibri" panose="020F0502020204030204" pitchFamily="34" charset="0"/>
              </a:rPr>
              <a:t> of </a:t>
            </a:r>
            <a:r>
              <a:rPr lang="fr-FR" sz="1200" dirty="0" err="1">
                <a:latin typeface="Calibri" panose="020F0502020204030204" pitchFamily="34" charset="0"/>
                <a:cs typeface="Calibri" panose="020F0502020204030204" pitchFamily="34" charset="0"/>
              </a:rPr>
              <a:t>learners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pass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at</a:t>
            </a:r>
            <a:r>
              <a:rPr lang="fr-FR" sz="1200" dirty="0">
                <a:latin typeface="Calibri" panose="020F0502020204030204" pitchFamily="34" charset="0"/>
                <a:cs typeface="Calibri" panose="020F0502020204030204" pitchFamily="34" charset="0"/>
              </a:rPr>
              <a:t> all </a:t>
            </a:r>
            <a:r>
              <a:rPr lang="fr-FR" sz="1200" dirty="0" err="1">
                <a:latin typeface="Calibri" panose="020F0502020204030204" pitchFamily="34" charset="0"/>
                <a:cs typeface="Calibri" panose="020F0502020204030204" pitchFamily="34" charset="0"/>
              </a:rPr>
              <a:t>levels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Although</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this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important, </a:t>
            </a:r>
            <a:r>
              <a:rPr lang="fr-FR" sz="1200" dirty="0" err="1">
                <a:latin typeface="Calibri" panose="020F0502020204030204" pitchFamily="34" charset="0"/>
                <a:cs typeface="Calibri" panose="020F0502020204030204" pitchFamily="34" charset="0"/>
              </a:rPr>
              <a:t>it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puts</a:t>
            </a:r>
            <a:r>
              <a:rPr lang="fr-FR" sz="1200" dirty="0">
                <a:latin typeface="Calibri" panose="020F0502020204030204" pitchFamily="34" charset="0"/>
                <a:cs typeface="Calibri" panose="020F0502020204030204" pitchFamily="34" charset="0"/>
              </a:rPr>
              <a:t> pressure on </a:t>
            </a:r>
            <a:r>
              <a:rPr lang="fr-FR" sz="1200" dirty="0" err="1">
                <a:latin typeface="Calibri" panose="020F0502020204030204" pitchFamily="34" charset="0"/>
                <a:cs typeface="Calibri" panose="020F0502020204030204" pitchFamily="34" charset="0"/>
              </a:rPr>
              <a:t>PEOs</a:t>
            </a:r>
            <a:r>
              <a:rPr lang="fr-FR" sz="1200" dirty="0">
                <a:latin typeface="Calibri" panose="020F0502020204030204" pitchFamily="34" charset="0"/>
                <a:cs typeface="Calibri" panose="020F0502020204030204" pitchFamily="34" charset="0"/>
              </a:rPr>
              <a:t>, DEBS and </a:t>
            </a:r>
            <a:r>
              <a:rPr lang="fr-FR" sz="1200" dirty="0" err="1">
                <a:latin typeface="Calibri" panose="020F0502020204030204" pitchFamily="34" charset="0"/>
                <a:cs typeface="Calibri" panose="020F0502020204030204" pitchFamily="34" charset="0"/>
              </a:rPr>
              <a:t>School</a:t>
            </a:r>
            <a:r>
              <a:rPr lang="fr-FR" sz="1200" dirty="0">
                <a:latin typeface="Calibri" panose="020F0502020204030204" pitchFamily="34" charset="0"/>
                <a:cs typeface="Calibri" panose="020F0502020204030204" pitchFamily="34" charset="0"/>
              </a:rPr>
              <a:t> Managers to </a:t>
            </a:r>
            <a:r>
              <a:rPr lang="fr-FR" sz="1200" dirty="0" err="1">
                <a:latin typeface="Calibri" panose="020F0502020204030204" pitchFamily="34" charset="0"/>
                <a:cs typeface="Calibri" panose="020F0502020204030204" pitchFamily="34" charset="0"/>
              </a:rPr>
              <a:t>ensure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learners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pass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their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Ministry</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should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therefore</a:t>
            </a:r>
            <a:r>
              <a:rPr lang="fr-FR" sz="1200" dirty="0">
                <a:latin typeface="Calibri" panose="020F0502020204030204" pitchFamily="34" charset="0"/>
                <a:cs typeface="Calibri" panose="020F0502020204030204" pitchFamily="34" charset="0"/>
              </a:rPr>
              <a:t> put </a:t>
            </a:r>
            <a:r>
              <a:rPr lang="fr-FR" sz="1200" dirty="0" err="1">
                <a:latin typeface="Calibri" panose="020F0502020204030204" pitchFamily="34" charset="0"/>
                <a:cs typeface="Calibri" panose="020F0502020204030204" pitchFamily="34" charset="0"/>
              </a:rPr>
              <a:t>measures</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ensure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schools</a:t>
            </a:r>
            <a:r>
              <a:rPr lang="fr-FR" sz="1200" dirty="0">
                <a:latin typeface="Calibri" panose="020F0502020204030204" pitchFamily="34" charset="0"/>
                <a:cs typeface="Calibri" panose="020F0502020204030204" pitchFamily="34" charset="0"/>
              </a:rPr>
              <a:t> continue to </a:t>
            </a:r>
            <a:r>
              <a:rPr lang="fr-FR" sz="1200" dirty="0" err="1">
                <a:latin typeface="Calibri" panose="020F0502020204030204" pitchFamily="34" charset="0"/>
                <a:cs typeface="Calibri" panose="020F0502020204030204" pitchFamily="34" charset="0"/>
              </a:rPr>
              <a:t>pursue</a:t>
            </a:r>
            <a:r>
              <a:rPr lang="fr-FR" sz="1200" dirty="0">
                <a:latin typeface="Calibri" panose="020F0502020204030204" pitchFamily="34" charset="0"/>
                <a:cs typeface="Calibri" panose="020F0502020204030204" pitchFamily="34" charset="0"/>
              </a:rPr>
              <a:t> good </a:t>
            </a:r>
            <a:r>
              <a:rPr lang="fr-FR" sz="1200" dirty="0" err="1">
                <a:latin typeface="Calibri" panose="020F0502020204030204" pitchFamily="34" charset="0"/>
                <a:cs typeface="Calibri" panose="020F0502020204030204" pitchFamily="34" charset="0"/>
              </a:rPr>
              <a:t>results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using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legitimate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means</a:t>
            </a:r>
            <a:r>
              <a:rPr lang="fr-FR" sz="1200" dirty="0">
                <a:latin typeface="Calibri" panose="020F0502020204030204" pitchFamily="34" charset="0"/>
                <a:cs typeface="Calibri" panose="020F0502020204030204" pitchFamily="34" charset="0"/>
              </a:rPr>
              <a:t>. </a:t>
            </a:r>
          </a:p>
          <a:p>
            <a:pPr algn="just"/>
            <a:r>
              <a:rPr lang="fr-FR" sz="1200" dirty="0" err="1">
                <a:latin typeface="Calibri" panose="020F0502020204030204" pitchFamily="34" charset="0"/>
                <a:cs typeface="Calibri" panose="020F0502020204030204" pitchFamily="34" charset="0"/>
              </a:rPr>
              <a:t>We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hope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stakeholders</a:t>
            </a:r>
            <a:r>
              <a:rPr lang="fr-FR" sz="1200" dirty="0">
                <a:latin typeface="Calibri" panose="020F0502020204030204" pitchFamily="34" charset="0"/>
                <a:cs typeface="Calibri" panose="020F0502020204030204" pitchFamily="34" charset="0"/>
              </a:rPr>
              <a:t> have </a:t>
            </a:r>
            <a:r>
              <a:rPr lang="fr-FR" sz="1200" dirty="0" err="1">
                <a:latin typeface="Calibri" panose="020F0502020204030204" pitchFamily="34" charset="0"/>
                <a:cs typeface="Calibri" panose="020F0502020204030204" pitchFamily="34" charset="0"/>
              </a:rPr>
              <a:t>learnt</a:t>
            </a:r>
            <a:r>
              <a:rPr lang="fr-FR" sz="1200" dirty="0">
                <a:latin typeface="Calibri" panose="020F0502020204030204" pitchFamily="34" charset="0"/>
                <a:cs typeface="Calibri" panose="020F0502020204030204" pitchFamily="34" charset="0"/>
              </a:rPr>
              <a:t> a </a:t>
            </a:r>
            <a:r>
              <a:rPr lang="fr-FR" sz="1200" dirty="0" err="1">
                <a:latin typeface="Calibri" panose="020F0502020204030204" pitchFamily="34" charset="0"/>
                <a:cs typeface="Calibri" panose="020F0502020204030204" pitchFamily="34" charset="0"/>
              </a:rPr>
              <a:t>lesson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from</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examinations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were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suspended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Additionally</a:t>
            </a:r>
            <a:r>
              <a:rPr lang="fr-FR" sz="1200" dirty="0">
                <a:latin typeface="Calibri" panose="020F0502020204030204" pitchFamily="34" charset="0"/>
                <a:cs typeface="Calibri" panose="020F0502020204030204" pitchFamily="34" charset="0"/>
              </a:rPr>
              <a:t>, all </a:t>
            </a:r>
            <a:r>
              <a:rPr lang="fr-FR" sz="1200" dirty="0" err="1">
                <a:latin typeface="Calibri" panose="020F0502020204030204" pitchFamily="34" charset="0"/>
                <a:cs typeface="Calibri" panose="020F0502020204030204" pitchFamily="34" charset="0"/>
              </a:rPr>
              <a:t>stakeholders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are </a:t>
            </a:r>
            <a:r>
              <a:rPr lang="fr-FR" sz="1200" dirty="0" err="1">
                <a:latin typeface="Calibri" panose="020F0502020204030204" pitchFamily="34" charset="0"/>
                <a:cs typeface="Calibri" panose="020F0502020204030204" pitchFamily="34" charset="0"/>
              </a:rPr>
              <a:t>under</a:t>
            </a:r>
            <a:r>
              <a:rPr lang="fr-FR" sz="1200" dirty="0">
                <a:latin typeface="Calibri" panose="020F0502020204030204" pitchFamily="34" charset="0"/>
                <a:cs typeface="Calibri" panose="020F0502020204030204" pitchFamily="34" charset="0"/>
              </a:rPr>
              <a:t> investigations </a:t>
            </a:r>
            <a:r>
              <a:rPr lang="fr-FR" sz="1200" dirty="0" err="1">
                <a:latin typeface="Calibri" panose="020F0502020204030204" pitchFamily="34" charset="0"/>
                <a:cs typeface="Calibri" panose="020F0502020204030204" pitchFamily="34" charset="0"/>
              </a:rPr>
              <a:t>when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found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guilty</a:t>
            </a:r>
            <a:r>
              <a:rPr lang="fr-FR" sz="1200" dirty="0">
                <a:latin typeface="Calibri" panose="020F0502020204030204" pitchFamily="34" charset="0"/>
                <a:cs typeface="Calibri" panose="020F0502020204030204" pitchFamily="34" charset="0"/>
              </a:rPr>
              <a:t> of </a:t>
            </a:r>
            <a:r>
              <a:rPr lang="fr-FR" sz="1200" dirty="0" err="1">
                <a:latin typeface="Calibri" panose="020F0502020204030204" pitchFamily="34" charset="0"/>
                <a:cs typeface="Calibri" panose="020F0502020204030204" pitchFamily="34" charset="0"/>
              </a:rPr>
              <a:t>being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involved</a:t>
            </a:r>
            <a:r>
              <a:rPr lang="fr-FR" sz="1200" dirty="0">
                <a:latin typeface="Calibri" panose="020F0502020204030204" pitchFamily="34" charset="0"/>
                <a:cs typeface="Calibri" panose="020F0502020204030204" pitchFamily="34" charset="0"/>
              </a:rPr>
              <a:t> in </a:t>
            </a:r>
            <a:r>
              <a:rPr lang="fr-FR" sz="1200" dirty="0" err="1">
                <a:latin typeface="Calibri" panose="020F0502020204030204" pitchFamily="34" charset="0"/>
                <a:cs typeface="Calibri" panose="020F0502020204030204" pitchFamily="34" charset="0"/>
              </a:rPr>
              <a:t>leakages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should</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dealt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with</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severely</a:t>
            </a:r>
            <a:r>
              <a:rPr lang="fr-FR" sz="1200" dirty="0">
                <a:latin typeface="Calibri" panose="020F0502020204030204" pitchFamily="34" charset="0"/>
                <a:cs typeface="Calibri" panose="020F0502020204030204" pitchFamily="34" charset="0"/>
              </a:rPr>
              <a:t> by the </a:t>
            </a:r>
            <a:r>
              <a:rPr lang="fr-FR" sz="1200" dirty="0" err="1">
                <a:latin typeface="Calibri" panose="020F0502020204030204" pitchFamily="34" charset="0"/>
                <a:cs typeface="Calibri" panose="020F0502020204030204" pitchFamily="34" charset="0"/>
              </a:rPr>
              <a:t>law</a:t>
            </a:r>
            <a:r>
              <a:rPr lang="fr-FR" sz="1200" dirty="0">
                <a:latin typeface="Calibri" panose="020F0502020204030204" pitchFamily="34" charset="0"/>
                <a:cs typeface="Calibri" panose="020F0502020204030204" pitchFamily="34" charset="0"/>
              </a:rPr>
              <a:t> to serve as an </a:t>
            </a:r>
            <a:r>
              <a:rPr lang="fr-FR" sz="1200" dirty="0" err="1">
                <a:latin typeface="Calibri" panose="020F0502020204030204" pitchFamily="34" charset="0"/>
                <a:cs typeface="Calibri" panose="020F0502020204030204" pitchFamily="34" charset="0"/>
              </a:rPr>
              <a:t>example</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deter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others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from</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involving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themselves</a:t>
            </a:r>
            <a:r>
              <a:rPr lang="fr-FR" sz="1200" dirty="0">
                <a:latin typeface="Calibri" panose="020F0502020204030204" pitchFamily="34" charset="0"/>
                <a:cs typeface="Calibri" panose="020F0502020204030204" pitchFamily="34" charset="0"/>
              </a:rPr>
              <a:t> in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malpractices</a:t>
            </a:r>
            <a:r>
              <a:rPr lang="fr-FR" sz="1200" dirty="0">
                <a:latin typeface="Calibri" panose="020F0502020204030204" pitchFamily="34" charset="0"/>
                <a:cs typeface="Calibri" panose="020F0502020204030204" pitchFamily="34" charset="0"/>
              </a:rPr>
              <a:t>. </a:t>
            </a:r>
          </a:p>
          <a:p>
            <a:pPr algn="just"/>
            <a:r>
              <a:rPr lang="fr-FR" sz="1200" dirty="0" err="1">
                <a:latin typeface="Calibri" panose="020F0502020204030204" pitchFamily="34" charset="0"/>
                <a:cs typeface="Calibri" panose="020F0502020204030204" pitchFamily="34" charset="0"/>
              </a:rPr>
              <a:t>Finally</a:t>
            </a:r>
            <a:r>
              <a:rPr lang="fr-FR" sz="1200" dirty="0">
                <a:latin typeface="Calibri" panose="020F0502020204030204" pitchFamily="34" charset="0"/>
                <a:cs typeface="Calibri" panose="020F0502020204030204" pitchFamily="34" charset="0"/>
              </a:rPr>
              <a:t>, ZANEC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of the </a:t>
            </a:r>
            <a:r>
              <a:rPr lang="fr-FR" sz="1200" dirty="0" err="1">
                <a:latin typeface="Calibri" panose="020F0502020204030204" pitchFamily="34" charset="0"/>
                <a:cs typeface="Calibri" panose="020F0502020204030204" pitchFamily="34" charset="0"/>
              </a:rPr>
              <a:t>view</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government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needs</a:t>
            </a:r>
            <a:r>
              <a:rPr lang="fr-FR" sz="1200" dirty="0">
                <a:latin typeface="Calibri" panose="020F0502020204030204" pitchFamily="34" charset="0"/>
                <a:cs typeface="Calibri" panose="020F0502020204030204" pitchFamily="34" charset="0"/>
              </a:rPr>
              <a:t> to </a:t>
            </a:r>
            <a:r>
              <a:rPr lang="fr-FR" sz="1200" dirty="0" err="1">
                <a:latin typeface="Calibri" panose="020F0502020204030204" pitchFamily="34" charset="0"/>
                <a:cs typeface="Calibri" panose="020F0502020204030204" pitchFamily="34" charset="0"/>
              </a:rPr>
              <a:t>convene</a:t>
            </a:r>
            <a:r>
              <a:rPr lang="fr-FR" sz="1200" dirty="0">
                <a:latin typeface="Calibri" panose="020F0502020204030204" pitchFamily="34" charset="0"/>
                <a:cs typeface="Calibri" panose="020F0502020204030204" pitchFamily="34" charset="0"/>
              </a:rPr>
              <a:t> a </a:t>
            </a:r>
            <a:r>
              <a:rPr lang="fr-FR" sz="1200" dirty="0" err="1">
                <a:latin typeface="Calibri" panose="020F0502020204030204" pitchFamily="34" charset="0"/>
                <a:cs typeface="Calibri" panose="020F0502020204030204" pitchFamily="34" charset="0"/>
              </a:rPr>
              <a:t>stakeholders</a:t>
            </a:r>
            <a:r>
              <a:rPr lang="fr-FR" sz="1200" dirty="0">
                <a:latin typeface="Calibri" panose="020F0502020204030204" pitchFamily="34" charset="0"/>
                <a:cs typeface="Calibri" panose="020F0502020204030204" pitchFamily="34" charset="0"/>
              </a:rPr>
              <a:t>’ consultative meeting to look </a:t>
            </a:r>
            <a:r>
              <a:rPr lang="fr-FR" sz="1200" dirty="0" err="1">
                <a:latin typeface="Calibri" panose="020F0502020204030204" pitchFamily="34" charset="0"/>
                <a:cs typeface="Calibri" panose="020F0502020204030204" pitchFamily="34" charset="0"/>
              </a:rPr>
              <a:t>at</a:t>
            </a:r>
            <a:r>
              <a:rPr lang="fr-FR" sz="1200" dirty="0">
                <a:latin typeface="Calibri" panose="020F0502020204030204" pitchFamily="34" charset="0"/>
                <a:cs typeface="Calibri" panose="020F0502020204030204" pitchFamily="34" charset="0"/>
              </a:rPr>
              <a:t> the causes of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malpractices</a:t>
            </a:r>
            <a:r>
              <a:rPr lang="fr-FR" sz="1200" dirty="0">
                <a:latin typeface="Calibri" panose="020F0502020204030204" pitchFamily="34" charset="0"/>
                <a:cs typeface="Calibri" panose="020F0502020204030204" pitchFamily="34" charset="0"/>
              </a:rPr>
              <a:t> and </a:t>
            </a:r>
            <a:r>
              <a:rPr lang="fr-FR" sz="1200" dirty="0" err="1">
                <a:latin typeface="Calibri" panose="020F0502020204030204" pitchFamily="34" charset="0"/>
                <a:cs typeface="Calibri" panose="020F0502020204030204" pitchFamily="34" charset="0"/>
              </a:rPr>
              <a:t>find</a:t>
            </a:r>
            <a:r>
              <a:rPr lang="fr-FR" sz="1200" dirty="0">
                <a:latin typeface="Calibri" panose="020F0502020204030204" pitchFamily="34" charset="0"/>
                <a:cs typeface="Calibri" panose="020F0502020204030204" pitchFamily="34" charset="0"/>
              </a:rPr>
              <a:t> a lasting solution to </a:t>
            </a:r>
            <a:r>
              <a:rPr lang="fr-FR" sz="1200" dirty="0" err="1">
                <a:latin typeface="Calibri" panose="020F0502020204030204" pitchFamily="34" charset="0"/>
                <a:cs typeface="Calibri" panose="020F0502020204030204" pitchFamily="34" charset="0"/>
              </a:rPr>
              <a:t>it</a:t>
            </a:r>
            <a:r>
              <a:rPr lang="fr-FR" sz="1200" dirty="0">
                <a:latin typeface="Calibri" panose="020F0502020204030204" pitchFamily="34" charset="0"/>
                <a:cs typeface="Calibri" panose="020F0502020204030204" pitchFamily="34" charset="0"/>
              </a:rPr>
              <a:t>. This </a:t>
            </a:r>
            <a:r>
              <a:rPr lang="fr-FR" sz="1200" dirty="0" err="1">
                <a:latin typeface="Calibri" panose="020F0502020204030204" pitchFamily="34" charset="0"/>
                <a:cs typeface="Calibri" panose="020F0502020204030204" pitchFamily="34" charset="0"/>
              </a:rPr>
              <a:t>will</a:t>
            </a:r>
            <a:r>
              <a:rPr lang="fr-FR" sz="1200" dirty="0">
                <a:latin typeface="Calibri" panose="020F0502020204030204" pitchFamily="34" charset="0"/>
                <a:cs typeface="Calibri" panose="020F0502020204030204" pitchFamily="34" charset="0"/>
              </a:rPr>
              <a:t> help in </a:t>
            </a:r>
            <a:r>
              <a:rPr lang="fr-FR" sz="1200" dirty="0" err="1">
                <a:latin typeface="Calibri" panose="020F0502020204030204" pitchFamily="34" charset="0"/>
                <a:cs typeface="Calibri" panose="020F0502020204030204" pitchFamily="34" charset="0"/>
              </a:rPr>
              <a:t>addressing</a:t>
            </a:r>
            <a:r>
              <a:rPr lang="fr-FR" sz="1200" dirty="0">
                <a:latin typeface="Calibri" panose="020F0502020204030204" pitchFamily="34" charset="0"/>
                <a:cs typeface="Calibri" panose="020F0502020204030204" pitchFamily="34" charset="0"/>
              </a:rPr>
              <a:t> the </a:t>
            </a:r>
            <a:r>
              <a:rPr lang="fr-FR" sz="1200" dirty="0" err="1">
                <a:latin typeface="Calibri" panose="020F0502020204030204" pitchFamily="34" charset="0"/>
                <a:cs typeface="Calibri" panose="020F0502020204030204" pitchFamily="34" charset="0"/>
              </a:rPr>
              <a:t>root</a:t>
            </a:r>
            <a:r>
              <a:rPr lang="fr-FR" sz="1200" dirty="0">
                <a:latin typeface="Calibri" panose="020F0502020204030204" pitchFamily="34" charset="0"/>
                <a:cs typeface="Calibri" panose="020F0502020204030204" pitchFamily="34" charset="0"/>
              </a:rPr>
              <a:t> causes of </a:t>
            </a:r>
            <a:r>
              <a:rPr lang="fr-FR" sz="1200" dirty="0" err="1">
                <a:latin typeface="Calibri" panose="020F0502020204030204" pitchFamily="34" charset="0"/>
                <a:cs typeface="Calibri" panose="020F0502020204030204" pitchFamily="34" charset="0"/>
              </a:rPr>
              <a:t>examination</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malpractices</a:t>
            </a:r>
            <a:r>
              <a:rPr lang="fr-FR" sz="1200" dirty="0">
                <a:latin typeface="Calibri" panose="020F0502020204030204" pitchFamily="34" charset="0"/>
                <a:cs typeface="Calibri" panose="020F0502020204030204" pitchFamily="34" charset="0"/>
              </a:rPr>
              <a:t> and help </a:t>
            </a:r>
            <a:r>
              <a:rPr lang="fr-FR" sz="1200" dirty="0" err="1">
                <a:latin typeface="Calibri" panose="020F0502020204030204" pitchFamily="34" charset="0"/>
                <a:cs typeface="Calibri" panose="020F0502020204030204" pitchFamily="34" charset="0"/>
              </a:rPr>
              <a:t>preserve</a:t>
            </a:r>
            <a:r>
              <a:rPr lang="fr-FR" sz="1200" dirty="0">
                <a:latin typeface="Calibri" panose="020F0502020204030204" pitchFamily="34" charset="0"/>
                <a:cs typeface="Calibri" panose="020F0502020204030204" pitchFamily="34" charset="0"/>
              </a:rPr>
              <a:t> the confidence </a:t>
            </a:r>
            <a:r>
              <a:rPr lang="fr-FR" sz="1200" dirty="0" err="1">
                <a:latin typeface="Calibri" panose="020F0502020204030204" pitchFamily="34" charset="0"/>
                <a:cs typeface="Calibri" panose="020F0502020204030204" pitchFamily="34" charset="0"/>
              </a:rPr>
              <a:t>that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we</a:t>
            </a:r>
            <a:r>
              <a:rPr lang="fr-FR" sz="1200" dirty="0">
                <a:latin typeface="Calibri" panose="020F0502020204030204" pitchFamily="34" charset="0"/>
                <a:cs typeface="Calibri" panose="020F0502020204030204" pitchFamily="34" charset="0"/>
              </a:rPr>
              <a:t> all have in </a:t>
            </a:r>
            <a:r>
              <a:rPr lang="fr-FR" sz="1200" dirty="0" err="1">
                <a:latin typeface="Calibri" panose="020F0502020204030204" pitchFamily="34" charset="0"/>
                <a:cs typeface="Calibri" panose="020F0502020204030204" pitchFamily="34" charset="0"/>
              </a:rPr>
              <a:t>our</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education</a:t>
            </a:r>
            <a:r>
              <a:rPr lang="fr-FR" sz="1200" dirty="0">
                <a:latin typeface="Calibri" panose="020F0502020204030204" pitchFamily="34" charset="0"/>
                <a:cs typeface="Calibri" panose="020F0502020204030204" pitchFamily="34" charset="0"/>
              </a:rPr>
              <a:t> system.</a:t>
            </a:r>
          </a:p>
          <a:p>
            <a:pPr algn="r"/>
            <a:r>
              <a:rPr lang="fr-FR" sz="1200" b="1" dirty="0">
                <a:latin typeface="Calibri" panose="020F0502020204030204" pitchFamily="34" charset="0"/>
                <a:cs typeface="Calibri" panose="020F0502020204030204" pitchFamily="34" charset="0"/>
              </a:rPr>
              <a:t>For/ZANEC</a:t>
            </a:r>
            <a:br>
              <a:rPr lang="fr-FR" sz="1200" b="1" dirty="0">
                <a:latin typeface="Calibri" panose="020F0502020204030204" pitchFamily="34" charset="0"/>
                <a:cs typeface="Calibri" panose="020F0502020204030204" pitchFamily="34" charset="0"/>
              </a:rPr>
            </a:br>
            <a:r>
              <a:rPr lang="fr-FR" sz="1200" b="1" dirty="0">
                <a:latin typeface="Calibri" panose="020F0502020204030204" pitchFamily="34" charset="0"/>
                <a:cs typeface="Calibri" panose="020F0502020204030204" pitchFamily="34" charset="0"/>
              </a:rPr>
              <a:t>George </a:t>
            </a:r>
            <a:r>
              <a:rPr lang="fr-FR" sz="1200" b="1" dirty="0" err="1">
                <a:latin typeface="Calibri" panose="020F0502020204030204" pitchFamily="34" charset="0"/>
                <a:cs typeface="Calibri" panose="020F0502020204030204" pitchFamily="34" charset="0"/>
              </a:rPr>
              <a:t>Hamusunga</a:t>
            </a:r>
            <a:r>
              <a:rPr lang="fr-FR" sz="1200" b="1" dirty="0">
                <a:latin typeface="Calibri" panose="020F0502020204030204" pitchFamily="34" charset="0"/>
                <a:cs typeface="Calibri" panose="020F0502020204030204" pitchFamily="34" charset="0"/>
              </a:rPr>
              <a:t>, EXECUTIVE DIRECTOR     </a:t>
            </a:r>
            <a:br>
              <a:rPr lang="fr-FR" sz="1200" b="1" dirty="0">
                <a:latin typeface="Calibri" panose="020F0502020204030204" pitchFamily="34" charset="0"/>
                <a:cs typeface="Calibri" panose="020F0502020204030204" pitchFamily="34" charset="0"/>
              </a:rPr>
            </a:br>
            <a:r>
              <a:rPr lang="fr-FR" sz="1200" b="1" dirty="0">
                <a:latin typeface="Calibri" panose="020F0502020204030204" pitchFamily="34" charset="0"/>
                <a:cs typeface="Calibri" panose="020F0502020204030204" pitchFamily="34" charset="0"/>
              </a:rPr>
              <a:t>30th </a:t>
            </a:r>
            <a:r>
              <a:rPr lang="fr-FR" sz="1200" b="1" dirty="0" err="1">
                <a:latin typeface="Calibri" panose="020F0502020204030204" pitchFamily="34" charset="0"/>
                <a:cs typeface="Calibri" panose="020F0502020204030204" pitchFamily="34" charset="0"/>
              </a:rPr>
              <a:t>October</a:t>
            </a:r>
            <a:r>
              <a:rPr lang="fr-FR" sz="1200" b="1" dirty="0">
                <a:latin typeface="Calibri" panose="020F0502020204030204" pitchFamily="34" charset="0"/>
                <a:cs typeface="Calibri" panose="020F0502020204030204" pitchFamily="34" charset="0"/>
              </a:rPr>
              <a:t>, 2018</a:t>
            </a:r>
          </a:p>
          <a:p>
            <a:endParaRPr lang="fr-FR" sz="1200" dirty="0"/>
          </a:p>
        </p:txBody>
      </p:sp>
    </p:spTree>
    <p:extLst>
      <p:ext uri="{BB962C8B-B14F-4D97-AF65-F5344CB8AC3E}">
        <p14:creationId xmlns:p14="http://schemas.microsoft.com/office/powerpoint/2010/main" val="77862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821" y="609599"/>
            <a:ext cx="9427334" cy="6383629"/>
          </a:xfrm>
        </p:spPr>
        <p:txBody>
          <a:bodyPr>
            <a:normAutofit/>
          </a:bodyPr>
          <a:lstStyle/>
          <a:p>
            <a:r>
              <a:rPr lang="fr-FR" sz="2400" b="1" dirty="0" smtClean="0">
                <a:solidFill>
                  <a:schemeClr val="accent1">
                    <a:lumMod val="75000"/>
                  </a:schemeClr>
                </a:solidFill>
              </a:rPr>
              <a:t>RD Congo: 4ème </a:t>
            </a:r>
            <a:r>
              <a:rPr lang="fr-FR" sz="2400" b="1" dirty="0">
                <a:solidFill>
                  <a:schemeClr val="accent1">
                    <a:lumMod val="75000"/>
                  </a:schemeClr>
                </a:solidFill>
              </a:rPr>
              <a:t>Forum politique national sur l’éducation </a:t>
            </a:r>
            <a:r>
              <a:rPr lang="fr-FR" sz="1300" b="1" dirty="0" smtClean="0">
                <a:solidFill>
                  <a:schemeClr val="tx1"/>
                </a:solidFill>
              </a:rPr>
              <a:t/>
            </a:r>
            <a:br>
              <a:rPr lang="fr-FR" sz="1300" b="1" dirty="0" smtClean="0">
                <a:solidFill>
                  <a:schemeClr val="tx1"/>
                </a:solidFill>
              </a:rPr>
            </a:br>
            <a:r>
              <a:rPr lang="fr-FR" sz="1300" b="1" dirty="0" smtClean="0">
                <a:solidFill>
                  <a:schemeClr val="tx1"/>
                </a:solidFill>
              </a:rPr>
              <a:t/>
            </a:r>
            <a:br>
              <a:rPr lang="fr-FR" sz="1300" b="1" dirty="0" smtClean="0">
                <a:solidFill>
                  <a:schemeClr val="tx1"/>
                </a:solidFill>
              </a:rPr>
            </a:br>
            <a:r>
              <a:rPr lang="fr-FR" sz="1300" b="1" dirty="0" smtClean="0">
                <a:solidFill>
                  <a:schemeClr val="tx1"/>
                </a:solidFill>
              </a:rPr>
              <a:t>Le </a:t>
            </a:r>
            <a:r>
              <a:rPr lang="fr-FR" sz="1300" b="1" dirty="0">
                <a:solidFill>
                  <a:schemeClr val="tx1"/>
                </a:solidFill>
              </a:rPr>
              <a:t>Financement innovant au centre des assises</a:t>
            </a:r>
            <a:r>
              <a:rPr lang="fr-FR" sz="1300" dirty="0">
                <a:solidFill>
                  <a:schemeClr val="tx1"/>
                </a:solidFill>
              </a:rPr>
              <a:t/>
            </a:r>
            <a:br>
              <a:rPr lang="fr-FR" sz="1300" dirty="0">
                <a:solidFill>
                  <a:schemeClr val="tx1"/>
                </a:solidFill>
              </a:rPr>
            </a:br>
            <a:r>
              <a:rPr lang="fr-FR" sz="1300" b="1" i="1" dirty="0">
                <a:solidFill>
                  <a:schemeClr val="tx1"/>
                </a:solidFill>
              </a:rPr>
              <a:t>La Coalition Nationale de l’Education pour Tous CONEPT/RDC a organisé du 24 au 25 Octobre 2018, avec l’appui de Open Society Initiative for </a:t>
            </a:r>
            <a:r>
              <a:rPr lang="fr-FR" sz="1300" b="1" i="1" dirty="0" err="1">
                <a:solidFill>
                  <a:schemeClr val="tx1"/>
                </a:solidFill>
              </a:rPr>
              <a:t>Southern</a:t>
            </a:r>
            <a:r>
              <a:rPr lang="fr-FR" sz="1300" b="1" i="1" dirty="0">
                <a:solidFill>
                  <a:schemeClr val="tx1"/>
                </a:solidFill>
              </a:rPr>
              <a:t> </a:t>
            </a:r>
            <a:r>
              <a:rPr lang="fr-FR" sz="1300" b="1" i="1" dirty="0" err="1">
                <a:solidFill>
                  <a:schemeClr val="tx1"/>
                </a:solidFill>
              </a:rPr>
              <a:t>Africa</a:t>
            </a:r>
            <a:r>
              <a:rPr lang="fr-FR" sz="1300" b="1" i="1" dirty="0">
                <a:solidFill>
                  <a:schemeClr val="tx1"/>
                </a:solidFill>
              </a:rPr>
              <a:t> OSISA, son quatrième Forum Politique National sur l’éducation autour du thème : « Promouvoir un financement innovant sensible au droit pour assurer l’accès à une éducation et une formation professionnelle de qualité en lien avec la stratégie sectorielle de l’éducation et de la formation (SSEF 2016-2025) et l’Objectif de développement durable 4 basé sur l’éducation</a:t>
            </a:r>
            <a:r>
              <a:rPr lang="fr-FR" sz="1300" b="1" i="1" dirty="0" smtClean="0">
                <a:solidFill>
                  <a:schemeClr val="tx1"/>
                </a:solidFill>
              </a:rPr>
              <a:t>.</a:t>
            </a:r>
            <a:br>
              <a:rPr lang="fr-FR" sz="1300" b="1" i="1" dirty="0" smtClean="0">
                <a:solidFill>
                  <a:schemeClr val="tx1"/>
                </a:solidFill>
              </a:rPr>
            </a:br>
            <a:r>
              <a:rPr lang="fr-FR" sz="1300" b="1" i="1" dirty="0" smtClean="0">
                <a:solidFill>
                  <a:schemeClr val="tx1"/>
                </a:solidFill>
              </a:rPr>
              <a:t> </a:t>
            </a:r>
            <a:br>
              <a:rPr lang="fr-FR" sz="1300" b="1" i="1" dirty="0" smtClean="0">
                <a:solidFill>
                  <a:schemeClr val="tx1"/>
                </a:solidFill>
              </a:rPr>
            </a:br>
            <a:r>
              <a:rPr lang="fr-FR" sz="1300" b="1" i="1" dirty="0" smtClean="0">
                <a:solidFill>
                  <a:schemeClr val="tx1"/>
                </a:solidFill>
              </a:rPr>
              <a:t>Ces </a:t>
            </a:r>
            <a:r>
              <a:rPr lang="fr-FR" sz="1300" b="1" i="1" dirty="0">
                <a:solidFill>
                  <a:schemeClr val="tx1"/>
                </a:solidFill>
              </a:rPr>
              <a:t>assises qui se sont déroulées à la résidence Saint-Pierre Claver à Gombe, ont connu la participation des acteurs du secteur de l’éducation et membres des organisations la société civile nationales et internationales venus, des agences du système des Nations Unies, des agences de financement et du gouvernement. Tous, comme un seul homme, ont émis les vœux de voir le gouvernement congolais recourir à d’autres sources de financement du secteur de l’éducation en vue de favoriser l’augmentation de l’enveloppe budgétaire allouée à l’éducation.</a:t>
            </a:r>
            <a:r>
              <a:rPr lang="fr-FR" dirty="0"/>
              <a:t/>
            </a:r>
            <a:br>
              <a:rPr lang="fr-FR" dirty="0"/>
            </a:br>
            <a:endParaRPr lang="fr-FR" dirty="0"/>
          </a:p>
        </p:txBody>
      </p:sp>
      <p:pic>
        <p:nvPicPr>
          <p:cNvPr id="4" name="Image 3" descr="https://geopolismagazine.com/wp-content/uploads/2018/10/IMG_20181025_170438-1024x614.jpg"/>
          <p:cNvPicPr/>
          <p:nvPr/>
        </p:nvPicPr>
        <p:blipFill>
          <a:blip r:embed="rId2">
            <a:extLst>
              <a:ext uri="{28A0092B-C50C-407E-A947-70E740481C1C}">
                <a14:useLocalDpi xmlns:a14="http://schemas.microsoft.com/office/drawing/2010/main" val="0"/>
              </a:ext>
            </a:extLst>
          </a:blip>
          <a:srcRect/>
          <a:stretch>
            <a:fillRect/>
          </a:stretch>
        </p:blipFill>
        <p:spPr bwMode="auto">
          <a:xfrm>
            <a:off x="463640" y="3750784"/>
            <a:ext cx="6458755" cy="3107216"/>
          </a:xfrm>
          <a:prstGeom prst="rect">
            <a:avLst/>
          </a:prstGeom>
          <a:noFill/>
          <a:ln>
            <a:no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608" y="195235"/>
            <a:ext cx="2682159" cy="577498"/>
          </a:xfrm>
          <a:prstGeom prst="rect">
            <a:avLst/>
          </a:prstGeom>
        </p:spPr>
      </p:pic>
      <p:pic>
        <p:nvPicPr>
          <p:cNvPr id="5" name="Image 4" descr="CONEPTRDC"/>
          <p:cNvPicPr/>
          <p:nvPr/>
        </p:nvPicPr>
        <p:blipFill>
          <a:blip r:embed="rId4">
            <a:extLst>
              <a:ext uri="{28A0092B-C50C-407E-A947-70E740481C1C}">
                <a14:useLocalDpi xmlns:a14="http://schemas.microsoft.com/office/drawing/2010/main" val="0"/>
              </a:ext>
            </a:extLst>
          </a:blip>
          <a:srcRect/>
          <a:stretch>
            <a:fillRect/>
          </a:stretch>
        </p:blipFill>
        <p:spPr bwMode="auto">
          <a:xfrm>
            <a:off x="7207427" y="4198511"/>
            <a:ext cx="2297181" cy="1661375"/>
          </a:xfrm>
          <a:prstGeom prst="rect">
            <a:avLst/>
          </a:prstGeom>
          <a:noFill/>
          <a:ln>
            <a:noFill/>
          </a:ln>
        </p:spPr>
      </p:pic>
    </p:spTree>
    <p:extLst>
      <p:ext uri="{BB962C8B-B14F-4D97-AF65-F5344CB8AC3E}">
        <p14:creationId xmlns:p14="http://schemas.microsoft.com/office/powerpoint/2010/main" val="210684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694" y="133081"/>
            <a:ext cx="8596668" cy="729803"/>
          </a:xfrm>
        </p:spPr>
        <p:txBody>
          <a:bodyPr>
            <a:normAutofit fontScale="90000"/>
          </a:bodyPr>
          <a:lstStyle/>
          <a:p>
            <a:r>
              <a:rPr lang="fr-FR" sz="2400" b="1" dirty="0" smtClean="0">
                <a:solidFill>
                  <a:schemeClr val="accent1">
                    <a:lumMod val="75000"/>
                  </a:schemeClr>
                </a:solidFill>
              </a:rPr>
              <a:t>RD Congo4ème </a:t>
            </a:r>
            <a:r>
              <a:rPr lang="fr-FR" sz="2400" b="1" dirty="0">
                <a:solidFill>
                  <a:schemeClr val="accent1">
                    <a:lumMod val="75000"/>
                  </a:schemeClr>
                </a:solidFill>
              </a:rPr>
              <a:t>Forum politique national sur l’éducation </a:t>
            </a:r>
            <a:r>
              <a:rPr lang="fr-FR" sz="2400" b="1" dirty="0" smtClean="0">
                <a:solidFill>
                  <a:schemeClr val="tx1"/>
                </a:solidFill>
              </a:rPr>
              <a:t>(Suite)</a:t>
            </a:r>
            <a:endParaRPr lang="fr-FR" sz="2400" dirty="0"/>
          </a:p>
        </p:txBody>
      </p:sp>
      <p:sp>
        <p:nvSpPr>
          <p:cNvPr id="3" name="Espace réservé du contenu 2"/>
          <p:cNvSpPr>
            <a:spLocks noGrp="1"/>
          </p:cNvSpPr>
          <p:nvPr>
            <p:ph idx="1"/>
          </p:nvPr>
        </p:nvSpPr>
        <p:spPr>
          <a:xfrm>
            <a:off x="-103031" y="682580"/>
            <a:ext cx="9852338" cy="5814811"/>
          </a:xfrm>
        </p:spPr>
        <p:txBody>
          <a:bodyPr>
            <a:normAutofit fontScale="85000" lnSpcReduction="10000"/>
          </a:bodyPr>
          <a:lstStyle/>
          <a:p>
            <a:pPr algn="just"/>
            <a:r>
              <a:rPr lang="fr-FR" dirty="0">
                <a:latin typeface="Calibri" panose="020F0502020204030204" pitchFamily="34" charset="0"/>
                <a:cs typeface="Calibri" panose="020F0502020204030204" pitchFamily="34" charset="0"/>
              </a:rPr>
              <a:t>Pendant deux jours, les acteurs du secteur de l’éducation ont passé en revue et partager les résultats de l’étude sur le financement innovant de l’éducation en République Démocratique du Congo, en vue de son appropriation par les parties prenantes. Alors que le secteur éducatif congolais reste dominé par le phénomène prise en charge des enseignants par les parents, le financement innovant s’avère un moyen important devant permettre au gouvernement congolais de recourir à d’autres sources importantes pour financer à bon port l’éducation.</a:t>
            </a:r>
          </a:p>
          <a:p>
            <a:pPr algn="just"/>
            <a:r>
              <a:rPr lang="fr-FR" dirty="0">
                <a:latin typeface="Calibri" panose="020F0502020204030204" pitchFamily="34" charset="0"/>
                <a:cs typeface="Calibri" panose="020F0502020204030204" pitchFamily="34" charset="0"/>
              </a:rPr>
              <a:t>L’étude menée et présentée par l’Expert Oasis </a:t>
            </a:r>
            <a:r>
              <a:rPr lang="fr-FR" dirty="0" err="1">
                <a:latin typeface="Calibri" panose="020F0502020204030204" pitchFamily="34" charset="0"/>
                <a:cs typeface="Calibri" panose="020F0502020204030204" pitchFamily="34" charset="0"/>
              </a:rPr>
              <a:t>Odila</a:t>
            </a:r>
            <a:r>
              <a:rPr lang="fr-FR" dirty="0">
                <a:latin typeface="Calibri" panose="020F0502020204030204" pitchFamily="34" charset="0"/>
                <a:cs typeface="Calibri" panose="020F0502020204030204" pitchFamily="34" charset="0"/>
              </a:rPr>
              <a:t> de l’observatoire congolais du développement durable, a révélé à l’assistance deux sources importantes du financement de l’éducation à savoir l’optimisation des ressources et le recourt aux ressources additionnelles notamment le secteur minier et la fiscalité. Dans son intervention lors de ces assises, la Présidente du Conseil d’Administration de la CONEPT a rappelé la nécessité de mobiliser les ressources financières nécessaires à combler l’enveloppe budgétaire allouée à ce secteur. Selon Béatrice </a:t>
            </a:r>
            <a:r>
              <a:rPr lang="fr-FR" dirty="0" err="1">
                <a:latin typeface="Calibri" panose="020F0502020204030204" pitchFamily="34" charset="0"/>
                <a:cs typeface="Calibri" panose="020F0502020204030204" pitchFamily="34" charset="0"/>
              </a:rPr>
              <a:t>Bolampekwa</a:t>
            </a:r>
            <a:r>
              <a:rPr lang="fr-FR" dirty="0">
                <a:latin typeface="Calibri" panose="020F0502020204030204" pitchFamily="34" charset="0"/>
                <a:cs typeface="Calibri" panose="020F0502020204030204" pitchFamily="34" charset="0"/>
              </a:rPr>
              <a:t>, les premières estimations officielles du coût de l’ODD4 faites par l’Observatoire Congolais du développement Durable (OCDD) établissent qu’il faut 2, 9 milliards de USD par an si l’on veut espérer donner aux enfants une éducation de qualité selon l’ODD 4. Pour sa part, le Ministre de l’Enseignement Primaire et Secondaire a rassuré les uns et les autres quant à la disponibilité du gouvernement à apporter des correctifs au regard de toutes les recommandations sorties de ces assises.</a:t>
            </a:r>
          </a:p>
          <a:p>
            <a:pPr algn="just"/>
            <a:r>
              <a:rPr lang="fr-FR" dirty="0">
                <a:latin typeface="Calibri" panose="020F0502020204030204" pitchFamily="34" charset="0"/>
                <a:cs typeface="Calibri" panose="020F0502020204030204" pitchFamily="34" charset="0"/>
              </a:rPr>
              <a:t>Gaston </a:t>
            </a:r>
            <a:r>
              <a:rPr lang="fr-FR" dirty="0" err="1">
                <a:latin typeface="Calibri" panose="020F0502020204030204" pitchFamily="34" charset="0"/>
                <a:cs typeface="Calibri" panose="020F0502020204030204" pitchFamily="34" charset="0"/>
              </a:rPr>
              <a:t>Musemena</a:t>
            </a:r>
            <a:r>
              <a:rPr lang="fr-FR" dirty="0">
                <a:latin typeface="Calibri" panose="020F0502020204030204" pitchFamily="34" charset="0"/>
                <a:cs typeface="Calibri" panose="020F0502020204030204" pitchFamily="34" charset="0"/>
              </a:rPr>
              <a:t> a par ailleurs invité les acteurs de la Société civile de l’éducation et de tous les autres intervenants dans ce secteur de mutualiser les efforts avec le gouvernement en vue de parvenir à des solutions aux problèmes qui se posent dans ce secteur. Le patron de l’EPSP a salué de vives voix les résultats de l’étude sur le financement innovant de l’éducation. Pour lui, la question du financement de l’éducation reste un défi majeur pour le gouvernement, qui en fait d’ailleurs sa principale préoccupation.</a:t>
            </a:r>
          </a:p>
          <a:p>
            <a:pPr algn="just"/>
            <a:r>
              <a:rPr lang="fr-FR" dirty="0">
                <a:latin typeface="Calibri" panose="020F0502020204030204" pitchFamily="34" charset="0"/>
                <a:cs typeface="Calibri" panose="020F0502020204030204" pitchFamily="34" charset="0"/>
              </a:rPr>
              <a:t>En définitive, les participants se sont accordés sur les orientations majeures à promouvoir pour le financement innovant au niveau central et provincial. Des contributions qui renforcent et enrichissent le plan stratégique 2019-2023 de la CONEPT RDC ont été également analysées au cours de ces assises de deux jours.</a:t>
            </a:r>
          </a:p>
          <a:p>
            <a:pPr algn="just"/>
            <a:r>
              <a:rPr lang="fr-FR" b="1" i="1" dirty="0">
                <a:latin typeface="Calibri" panose="020F0502020204030204" pitchFamily="34" charset="0"/>
                <a:cs typeface="Calibri" panose="020F0502020204030204" pitchFamily="34" charset="0"/>
              </a:rPr>
              <a:t>Théodore </a:t>
            </a:r>
            <a:r>
              <a:rPr lang="fr-FR" b="1" i="1" dirty="0" err="1">
                <a:latin typeface="Calibri" panose="020F0502020204030204" pitchFamily="34" charset="0"/>
                <a:cs typeface="Calibri" panose="020F0502020204030204" pitchFamily="34" charset="0"/>
              </a:rPr>
              <a:t>Ngandu</a:t>
            </a:r>
            <a:r>
              <a:rPr lang="fr-FR" b="1" i="1" dirty="0">
                <a:latin typeface="Calibri" panose="020F0502020204030204" pitchFamily="34" charset="0"/>
                <a:cs typeface="Calibri" panose="020F0502020204030204" pitchFamily="34" charset="0"/>
              </a:rPr>
              <a:t> - </a:t>
            </a:r>
            <a:r>
              <a:rPr lang="fr-FR" b="1" dirty="0">
                <a:latin typeface="Calibri" panose="020F0502020204030204" pitchFamily="34" charset="0"/>
                <a:cs typeface="Calibri" panose="020F0502020204030204" pitchFamily="34" charset="0"/>
              </a:rPr>
              <a:t>26 octobre 2018</a:t>
            </a:r>
            <a:endParaRPr lang="fr-FR"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251571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4533" y="121368"/>
            <a:ext cx="8596668" cy="6627162"/>
          </a:xfrm>
        </p:spPr>
        <p:txBody>
          <a:bodyPr>
            <a:normAutofit/>
          </a:bodyPr>
          <a:lstStyle/>
          <a:p>
            <a:r>
              <a:rPr lang="fr-FR" sz="2000" b="1" dirty="0"/>
              <a:t>Les coalitions nationales pour l’éducation réclament une volonté politique soutenue en vue d’une éducation de qualité.</a:t>
            </a:r>
            <a:endParaRPr lang="fr-FR" sz="2000" dirty="0"/>
          </a:p>
        </p:txBody>
      </p:sp>
      <p:pic>
        <p:nvPicPr>
          <p:cNvPr id="4" name="Image 3" descr="DAKARACTU.COM"/>
          <p:cNvPicPr/>
          <p:nvPr/>
        </p:nvPicPr>
        <p:blipFill>
          <a:blip r:embed="rId2">
            <a:extLst>
              <a:ext uri="{28A0092B-C50C-407E-A947-70E740481C1C}">
                <a14:useLocalDpi xmlns:a14="http://schemas.microsoft.com/office/drawing/2010/main" val="0"/>
              </a:ext>
            </a:extLst>
          </a:blip>
          <a:srcRect/>
          <a:stretch>
            <a:fillRect/>
          </a:stretch>
        </p:blipFill>
        <p:spPr bwMode="auto">
          <a:xfrm>
            <a:off x="439823" y="144464"/>
            <a:ext cx="854710" cy="695325"/>
          </a:xfrm>
          <a:prstGeom prst="rect">
            <a:avLst/>
          </a:prstGeom>
          <a:noFill/>
          <a:ln>
            <a:noFill/>
          </a:ln>
        </p:spPr>
      </p:pic>
      <p:sp>
        <p:nvSpPr>
          <p:cNvPr id="9" name="Espace réservé du contenu 8"/>
          <p:cNvSpPr>
            <a:spLocks noGrp="1"/>
          </p:cNvSpPr>
          <p:nvPr>
            <p:ph idx="1"/>
          </p:nvPr>
        </p:nvSpPr>
        <p:spPr>
          <a:xfrm>
            <a:off x="253036" y="953062"/>
            <a:ext cx="7738261" cy="6284865"/>
          </a:xfrm>
        </p:spPr>
        <p:txBody>
          <a:bodyPr>
            <a:normAutofit fontScale="77500" lnSpcReduction="20000"/>
          </a:bodyPr>
          <a:lstStyle/>
          <a:p>
            <a:pPr marL="0" indent="0" algn="just">
              <a:buNone/>
            </a:pPr>
            <a:r>
              <a:rPr lang="fr-FR" sz="1900" dirty="0">
                <a:latin typeface="Calibri" panose="020F0502020204030204" pitchFamily="34" charset="0"/>
                <a:cs typeface="Calibri" panose="020F0502020204030204" pitchFamily="34" charset="0"/>
              </a:rPr>
              <a:t>Au cours de l’atelier aidant des acteurs et coalitions de l’éducation, des idées ont été émises dans le but de cerner les tenants et les aboutissants de </a:t>
            </a:r>
            <a:r>
              <a:rPr lang="fr-FR" sz="1900" dirty="0" smtClean="0">
                <a:latin typeface="Calibri" panose="020F0502020204030204" pitchFamily="34" charset="0"/>
                <a:cs typeface="Calibri" panose="020F0502020204030204" pitchFamily="34" charset="0"/>
              </a:rPr>
              <a:t>l’éducation. Il </a:t>
            </a:r>
            <a:r>
              <a:rPr lang="fr-FR" sz="1900" dirty="0">
                <a:latin typeface="Calibri" panose="020F0502020204030204" pitchFamily="34" charset="0"/>
                <a:cs typeface="Calibri" panose="020F0502020204030204" pitchFamily="34" charset="0"/>
              </a:rPr>
              <a:t>faut d'abord être conscient des enjeux dans le domaine de l’éducation pour ensuite voir comment aborder ces engagements pris au cours de la conférence qui s’était déroulée à Dakar en février dernier. </a:t>
            </a:r>
          </a:p>
          <a:p>
            <a:pPr marL="0" indent="0" algn="just">
              <a:buNone/>
            </a:pPr>
            <a:r>
              <a:rPr lang="fr-FR" sz="1900" dirty="0" smtClean="0">
                <a:latin typeface="Calibri" panose="020F0502020204030204" pitchFamily="34" charset="0"/>
                <a:cs typeface="Calibri" panose="020F0502020204030204" pitchFamily="34" charset="0"/>
              </a:rPr>
              <a:t/>
            </a:r>
            <a:br>
              <a:rPr lang="fr-FR" sz="1900" dirty="0" smtClean="0">
                <a:latin typeface="Calibri" panose="020F0502020204030204" pitchFamily="34" charset="0"/>
                <a:cs typeface="Calibri" panose="020F0502020204030204" pitchFamily="34" charset="0"/>
              </a:rPr>
            </a:br>
            <a:r>
              <a:rPr lang="fr-FR" sz="1900" dirty="0" smtClean="0">
                <a:latin typeface="Calibri" panose="020F0502020204030204" pitchFamily="34" charset="0"/>
                <a:cs typeface="Calibri" panose="020F0502020204030204" pitchFamily="34" charset="0"/>
              </a:rPr>
              <a:t>Pour le financement, chaque pays s’est engagé à donner un budget significatif pour une éducation forte et soutenue. C’est le cas notamment du Niger qui a octroyé 25% de son budget à l’éducation. Une décision qui est à saluer selon le représentant de ce pays. C’est pourquoi, il reste important pour eux, de se réunir autour de ces questions pour trouver des mesures dans le but d’une accélération du processus des engagements pris. </a:t>
            </a:r>
          </a:p>
          <a:p>
            <a:pPr marL="0" indent="0" algn="just">
              <a:buNone/>
            </a:pPr>
            <a:r>
              <a:rPr lang="fr-FR" sz="1900" dirty="0">
                <a:latin typeface="Calibri" panose="020F0502020204030204" pitchFamily="34" charset="0"/>
                <a:cs typeface="Calibri" panose="020F0502020204030204" pitchFamily="34" charset="0"/>
              </a:rPr>
              <a:t/>
            </a:r>
            <a:br>
              <a:rPr lang="fr-FR" sz="1900" dirty="0">
                <a:latin typeface="Calibri" panose="020F0502020204030204" pitchFamily="34" charset="0"/>
                <a:cs typeface="Calibri" panose="020F0502020204030204" pitchFamily="34" charset="0"/>
              </a:rPr>
            </a:br>
            <a:r>
              <a:rPr lang="fr-FR" sz="1900" dirty="0">
                <a:latin typeface="Calibri" panose="020F0502020204030204" pitchFamily="34" charset="0"/>
                <a:cs typeface="Calibri" panose="020F0502020204030204" pitchFamily="34" charset="0"/>
              </a:rPr>
              <a:t>Certes, la promesse n’est pas l’effectivité pour le président de l’ANCEFA, mais il est important que ces États prennent en compte les engagements pris. Il faut cumuler les ressources mais en même temps combiner l’organisation, la volonté politique et la rigueur dans la gestion des différents compartiments touchant l’éducation</a:t>
            </a:r>
            <a:r>
              <a:rPr lang="fr-FR" sz="1900" dirty="0" smtClean="0">
                <a:latin typeface="Calibri" panose="020F0502020204030204" pitchFamily="34" charset="0"/>
                <a:cs typeface="Calibri" panose="020F0502020204030204" pitchFamily="34" charset="0"/>
              </a:rPr>
              <a:t>.</a:t>
            </a:r>
          </a:p>
          <a:p>
            <a:pPr marL="0" indent="0" algn="just">
              <a:buNone/>
            </a:pPr>
            <a:r>
              <a:rPr lang="fr-FR" sz="1900" dirty="0">
                <a:latin typeface="Calibri" panose="020F0502020204030204" pitchFamily="34" charset="0"/>
                <a:cs typeface="Calibri" panose="020F0502020204030204" pitchFamily="34" charset="0"/>
              </a:rPr>
              <a:t/>
            </a:r>
            <a:br>
              <a:rPr lang="fr-FR" sz="1900" dirty="0">
                <a:latin typeface="Calibri" panose="020F0502020204030204" pitchFamily="34" charset="0"/>
                <a:cs typeface="Calibri" panose="020F0502020204030204" pitchFamily="34" charset="0"/>
              </a:rPr>
            </a:br>
            <a:r>
              <a:rPr lang="fr-FR" sz="1900" dirty="0">
                <a:latin typeface="Calibri" panose="020F0502020204030204" pitchFamily="34" charset="0"/>
                <a:cs typeface="Calibri" panose="020F0502020204030204" pitchFamily="34" charset="0"/>
              </a:rPr>
              <a:t>Il faut essayer de faire un suivi sur l’éducation qui doit être publique, inclusive, gratuite mais surtout de qualité. C’est ce qu’a essayé de montrer Mme Hélène Rama </a:t>
            </a:r>
            <a:r>
              <a:rPr lang="fr-FR" sz="1900" dirty="0" err="1">
                <a:latin typeface="Calibri" panose="020F0502020204030204" pitchFamily="34" charset="0"/>
                <a:cs typeface="Calibri" panose="020F0502020204030204" pitchFamily="34" charset="0"/>
              </a:rPr>
              <a:t>Niang</a:t>
            </a:r>
            <a:r>
              <a:rPr lang="fr-FR" sz="1900" dirty="0">
                <a:latin typeface="Calibri" panose="020F0502020204030204" pitchFamily="34" charset="0"/>
                <a:cs typeface="Calibri" panose="020F0502020204030204" pitchFamily="34" charset="0"/>
              </a:rPr>
              <a:t> de la société civile. Pour elle, il faut d’abord une conscience politique avant de matérialiser les décisions prises. Donc, il est important de prendre en compte le niveau d’études des enfants quelle que soit leur classe. Par conséquent, il faut faire en sorte que tous les enfants puissent avoir accès à l’éducation. </a:t>
            </a:r>
          </a:p>
          <a:p>
            <a:pPr marL="0" indent="0" algn="just">
              <a:buNone/>
            </a:pPr>
            <a:r>
              <a:rPr lang="fr-FR" sz="1900" dirty="0">
                <a:latin typeface="Calibri" panose="020F0502020204030204" pitchFamily="34" charset="0"/>
                <a:cs typeface="Calibri" panose="020F0502020204030204" pitchFamily="34" charset="0"/>
              </a:rPr>
              <a:t>Après il faut voir quel est le type d’éducation qu’on doit offrir. Là, ils font recours aux différents intrants : que cela soit les enseignants ou la pédagogie et mettre en même temps à leur disposition des outils pour leur amélioration rapide. Cependant, la gratuité reste une forte aspiration dans la politique d’une bonne éducation pour tous comme le pense l’ANCEFA</a:t>
            </a:r>
            <a:r>
              <a:rPr lang="fr-FR" sz="1900" dirty="0" smtClean="0">
                <a:latin typeface="Calibri" panose="020F0502020204030204" pitchFamily="34" charset="0"/>
                <a:cs typeface="Calibri" panose="020F0502020204030204" pitchFamily="34" charset="0"/>
              </a:rPr>
              <a:t>.</a:t>
            </a:r>
            <a:endParaRPr lang="fr-FR" sz="1900" dirty="0">
              <a:latin typeface="Calibri" panose="020F0502020204030204" pitchFamily="34" charset="0"/>
              <a:cs typeface="Calibri" panose="020F0502020204030204" pitchFamily="34" charset="0"/>
            </a:endParaRPr>
          </a:p>
          <a:p>
            <a:pPr algn="r"/>
            <a:r>
              <a:rPr lang="fr-FR" sz="1900" b="1" dirty="0">
                <a:latin typeface="Calibri" panose="020F0502020204030204" pitchFamily="34" charset="0"/>
                <a:cs typeface="Calibri" panose="020F0502020204030204" pitchFamily="34" charset="0"/>
              </a:rPr>
              <a:t>Samedi 20 Octobre 2018</a:t>
            </a:r>
            <a:endParaRPr lang="fr-FR" sz="1900" dirty="0">
              <a:latin typeface="Calibri" panose="020F0502020204030204" pitchFamily="34" charset="0"/>
              <a:cs typeface="Calibri" panose="020F0502020204030204" pitchFamily="34" charset="0"/>
            </a:endParaRPr>
          </a:p>
          <a:p>
            <a:pPr algn="r"/>
            <a:r>
              <a:rPr lang="fr-FR" sz="1900" b="1" dirty="0" err="1" smtClean="0">
                <a:latin typeface="Calibri" panose="020F0502020204030204" pitchFamily="34" charset="0"/>
                <a:cs typeface="Calibri" panose="020F0502020204030204" pitchFamily="34" charset="0"/>
              </a:rPr>
              <a:t>Dakaractu</a:t>
            </a:r>
            <a:r>
              <a:rPr lang="fr-FR" sz="1900" b="1" dirty="0">
                <a:latin typeface="Calibri" panose="020F0502020204030204" pitchFamily="34" charset="0"/>
                <a:cs typeface="Calibri" panose="020F0502020204030204" pitchFamily="34" charset="0"/>
              </a:rPr>
              <a:t> </a:t>
            </a:r>
            <a:endParaRPr lang="fr-FR" sz="1900" dirty="0">
              <a:latin typeface="Calibri" panose="020F0502020204030204" pitchFamily="34" charset="0"/>
              <a:cs typeface="Calibri" panose="020F0502020204030204" pitchFamily="34" charset="0"/>
            </a:endParaRPr>
          </a:p>
          <a:p>
            <a:endParaRPr lang="fr-FR" dirty="0"/>
          </a:p>
        </p:txBody>
      </p:sp>
      <p:pic>
        <p:nvPicPr>
          <p:cNvPr id="10" name="Image 9" descr="Les coalitions nationales pour l’éducation réclament une volonté politique soutenue en vue d’une éducation de qualité."/>
          <p:cNvPicPr/>
          <p:nvPr/>
        </p:nvPicPr>
        <p:blipFill>
          <a:blip r:embed="rId3">
            <a:extLst>
              <a:ext uri="{28A0092B-C50C-407E-A947-70E740481C1C}">
                <a14:useLocalDpi xmlns:a14="http://schemas.microsoft.com/office/drawing/2010/main" val="0"/>
              </a:ext>
            </a:extLst>
          </a:blip>
          <a:srcRect/>
          <a:stretch>
            <a:fillRect/>
          </a:stretch>
        </p:blipFill>
        <p:spPr bwMode="auto">
          <a:xfrm>
            <a:off x="7972023" y="2112257"/>
            <a:ext cx="4219977" cy="3102610"/>
          </a:xfrm>
          <a:prstGeom prst="rect">
            <a:avLst/>
          </a:prstGeom>
          <a:noFill/>
          <a:ln>
            <a:noFill/>
          </a:ln>
        </p:spPr>
      </p:pic>
      <p:pic>
        <p:nvPicPr>
          <p:cNvPr id="12" name="Image 11" descr="https://www.mediaterre.org/users/KIMAOlivier/images/2018/gce_logo.png"/>
          <p:cNvPicPr/>
          <p:nvPr/>
        </p:nvPicPr>
        <p:blipFill>
          <a:blip r:embed="rId4">
            <a:extLst>
              <a:ext uri="{28A0092B-C50C-407E-A947-70E740481C1C}">
                <a14:useLocalDpi xmlns:a14="http://schemas.microsoft.com/office/drawing/2010/main" val="0"/>
              </a:ext>
            </a:extLst>
          </a:blip>
          <a:srcRect/>
          <a:stretch>
            <a:fillRect/>
          </a:stretch>
        </p:blipFill>
        <p:spPr bwMode="auto">
          <a:xfrm>
            <a:off x="8255449" y="1267953"/>
            <a:ext cx="1371600" cy="581025"/>
          </a:xfrm>
          <a:prstGeom prst="rect">
            <a:avLst/>
          </a:prstGeom>
          <a:noFill/>
          <a:ln>
            <a:noFill/>
          </a:ln>
        </p:spPr>
      </p:pic>
      <p:pic>
        <p:nvPicPr>
          <p:cNvPr id="13" name="Image 12" descr="https://www.mediaterre.org/users/KIMAOlivier/images/2018/logo-ancefa.png"/>
          <p:cNvPicPr/>
          <p:nvPr/>
        </p:nvPicPr>
        <p:blipFill>
          <a:blip r:embed="rId5">
            <a:extLst>
              <a:ext uri="{28A0092B-C50C-407E-A947-70E740481C1C}">
                <a14:useLocalDpi xmlns:a14="http://schemas.microsoft.com/office/drawing/2010/main" val="0"/>
              </a:ext>
            </a:extLst>
          </a:blip>
          <a:srcRect/>
          <a:stretch>
            <a:fillRect/>
          </a:stretch>
        </p:blipFill>
        <p:spPr bwMode="auto">
          <a:xfrm>
            <a:off x="8319576" y="5524498"/>
            <a:ext cx="1571625" cy="457200"/>
          </a:xfrm>
          <a:prstGeom prst="rect">
            <a:avLst/>
          </a:prstGeom>
          <a:noFill/>
          <a:ln>
            <a:noFill/>
          </a:ln>
        </p:spPr>
      </p:pic>
    </p:spTree>
    <p:extLst>
      <p:ext uri="{BB962C8B-B14F-4D97-AF65-F5344CB8AC3E}">
        <p14:creationId xmlns:p14="http://schemas.microsoft.com/office/powerpoint/2010/main" val="392166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1947" y="469497"/>
            <a:ext cx="8596668" cy="781318"/>
          </a:xfrm>
        </p:spPr>
        <p:txBody>
          <a:bodyPr>
            <a:normAutofit fontScale="90000"/>
          </a:bodyPr>
          <a:lstStyle/>
          <a:p>
            <a:r>
              <a:rPr lang="fr-FR" sz="2000" b="1" dirty="0" smtClean="0"/>
              <a:t>              ANCEFA</a:t>
            </a:r>
            <a:r>
              <a:rPr lang="fr-FR" sz="2000" b="1" dirty="0"/>
              <a:t>, la campagne mondiale pour l’éducation, pour le renforcement de capacité des coalitions nationales de l’éducation </a:t>
            </a:r>
            <a:r>
              <a:rPr lang="fr-FR" sz="2000" dirty="0"/>
              <a:t/>
            </a:r>
            <a:br>
              <a:rPr lang="fr-FR" sz="2000" dirty="0"/>
            </a:br>
            <a:endParaRPr lang="fr-FR" sz="2000" dirty="0"/>
          </a:p>
        </p:txBody>
      </p:sp>
      <p:sp>
        <p:nvSpPr>
          <p:cNvPr id="3" name="Espace réservé du contenu 2"/>
          <p:cNvSpPr>
            <a:spLocks noGrp="1"/>
          </p:cNvSpPr>
          <p:nvPr>
            <p:ph idx="1"/>
          </p:nvPr>
        </p:nvSpPr>
        <p:spPr>
          <a:xfrm>
            <a:off x="677334" y="1416677"/>
            <a:ext cx="8596668" cy="5022760"/>
          </a:xfrm>
        </p:spPr>
        <p:txBody>
          <a:bodyPr>
            <a:normAutofit/>
          </a:bodyPr>
          <a:lstStyle/>
          <a:p>
            <a:pPr algn="just"/>
            <a:r>
              <a:rPr lang="fr-FR" b="1" dirty="0">
                <a:latin typeface="Calibri" panose="020F0502020204030204" pitchFamily="34" charset="0"/>
                <a:cs typeface="Calibri" panose="020F0502020204030204" pitchFamily="34" charset="0"/>
              </a:rPr>
              <a:t>La campagne mondiale pour l'éducation, ANCEFA ont organisé à Dakar du 17 au 19 un atelier pour le renforcement de capacités des coalitions nationales pour l’éducation. </a:t>
            </a:r>
            <a:endParaRPr lang="fr-FR" b="1" dirty="0" smtClean="0">
              <a:latin typeface="Calibri" panose="020F0502020204030204" pitchFamily="34" charset="0"/>
              <a:cs typeface="Calibri" panose="020F0502020204030204" pitchFamily="34" charset="0"/>
            </a:endParaRPr>
          </a:p>
          <a:p>
            <a:pPr algn="just"/>
            <a:r>
              <a:rPr lang="fr-FR" dirty="0" smtClean="0">
                <a:latin typeface="Calibri" panose="020F0502020204030204" pitchFamily="34" charset="0"/>
                <a:cs typeface="Calibri" panose="020F0502020204030204" pitchFamily="34" charset="0"/>
              </a:rPr>
              <a:t>L’objectif </a:t>
            </a:r>
            <a:r>
              <a:rPr lang="fr-FR" dirty="0">
                <a:latin typeface="Calibri" panose="020F0502020204030204" pitchFamily="34" charset="0"/>
                <a:cs typeface="Calibri" panose="020F0502020204030204" pitchFamily="34" charset="0"/>
              </a:rPr>
              <a:t>est d’appuyer ces coalitions membres à suivre l’engagement pris par leur gouvernement lors de la conférence qui s’est tenu ici même à Dakar pour la reconstitution des ressources du partenariat mondial pour l’éducation et d’exploiter les différentes démarches de plaidoyer afin d’obliger les gouvernements à rendre compte de leurs engagements de financement. </a:t>
            </a:r>
          </a:p>
          <a:p>
            <a:pPr algn="just"/>
            <a:r>
              <a:rPr lang="fr-FR" dirty="0">
                <a:latin typeface="Calibri" panose="020F0502020204030204" pitchFamily="34" charset="0"/>
                <a:cs typeface="Calibri" panose="020F0502020204030204" pitchFamily="34" charset="0"/>
              </a:rPr>
              <a:t>En se basant sur cette conférence qui s’est tenu à Dakar le 18 février 2018 qui était d’une très grande importance pour les acteurs de l'Education, ces coalitions ont jugés opportun de discuter autour des points qui interpellent l'Education et ainsi, rappeler à ces gouvernements de prendre conscience de l’importance de leurs engagements. </a:t>
            </a:r>
          </a:p>
          <a:p>
            <a:r>
              <a:rPr lang="fr-FR" b="1" dirty="0"/>
              <a:t>Lien Vidéo : </a:t>
            </a:r>
            <a:r>
              <a:rPr lang="fr-FR" b="1" u="sng" dirty="0">
                <a:hlinkClick r:id="rId2"/>
              </a:rPr>
              <a:t>https://youtu.be/ZUTIfQbM2dE</a:t>
            </a:r>
            <a:endParaRPr lang="fr-FR" dirty="0"/>
          </a:p>
          <a:p>
            <a:pPr marL="0" indent="0" algn="r">
              <a:buNone/>
            </a:pPr>
            <a:r>
              <a:rPr lang="fr-FR" sz="1400" b="1" dirty="0"/>
              <a:t>Samedi 20 Octobre 2018 </a:t>
            </a:r>
            <a:endParaRPr lang="fr-FR" sz="1400" dirty="0"/>
          </a:p>
          <a:p>
            <a:pPr marL="0" indent="0" algn="r">
              <a:buNone/>
            </a:pPr>
            <a:r>
              <a:rPr lang="fr-FR" sz="1400" b="1" dirty="0" err="1"/>
              <a:t>Dakaractu</a:t>
            </a:r>
            <a:endParaRPr lang="fr-FR" sz="1400" dirty="0"/>
          </a:p>
          <a:p>
            <a:endParaRPr lang="fr-FR" dirty="0"/>
          </a:p>
        </p:txBody>
      </p:sp>
      <p:pic>
        <p:nvPicPr>
          <p:cNvPr id="4" name="Image 3" descr="DAKARACTU.COM"/>
          <p:cNvPicPr/>
          <p:nvPr/>
        </p:nvPicPr>
        <p:blipFill>
          <a:blip r:embed="rId3">
            <a:extLst>
              <a:ext uri="{28A0092B-C50C-407E-A947-70E740481C1C}">
                <a14:useLocalDpi xmlns:a14="http://schemas.microsoft.com/office/drawing/2010/main" val="0"/>
              </a:ext>
            </a:extLst>
          </a:blip>
          <a:srcRect/>
          <a:stretch>
            <a:fillRect/>
          </a:stretch>
        </p:blipFill>
        <p:spPr bwMode="auto">
          <a:xfrm>
            <a:off x="851947" y="121835"/>
            <a:ext cx="854710" cy="695325"/>
          </a:xfrm>
          <a:prstGeom prst="rect">
            <a:avLst/>
          </a:prstGeom>
          <a:noFill/>
          <a:ln>
            <a:noFill/>
          </a:ln>
        </p:spPr>
      </p:pic>
    </p:spTree>
    <p:extLst>
      <p:ext uri="{BB962C8B-B14F-4D97-AF65-F5344CB8AC3E}">
        <p14:creationId xmlns:p14="http://schemas.microsoft.com/office/powerpoint/2010/main" val="71616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1368" y="287629"/>
            <a:ext cx="8693239" cy="1320800"/>
          </a:xfrm>
        </p:spPr>
        <p:txBody>
          <a:bodyPr>
            <a:normAutofit/>
          </a:bodyPr>
          <a:lstStyle/>
          <a:p>
            <a:r>
              <a:rPr lang="fr-FR" sz="1800" dirty="0"/>
              <a:t/>
            </a:r>
            <a:br>
              <a:rPr lang="fr-FR" sz="1800" dirty="0"/>
            </a:br>
            <a:r>
              <a:rPr lang="fr-FR" sz="1800" dirty="0" smtClean="0"/>
              <a:t>                                                                          </a:t>
            </a:r>
            <a:r>
              <a:rPr lang="fr-FR" sz="1800" dirty="0" smtClean="0">
                <a:hlinkClick r:id="rId2"/>
              </a:rPr>
              <a:t>Dakar les 17,18,19 Octobre 2018</a:t>
            </a:r>
            <a:r>
              <a:rPr lang="fr-FR" sz="1800" dirty="0"/>
              <a:t/>
            </a:r>
            <a:br>
              <a:rPr lang="fr-FR" sz="1800" dirty="0"/>
            </a:br>
            <a:r>
              <a:rPr lang="fr-FR" sz="1800" dirty="0" smtClean="0"/>
              <a:t>           Atelier </a:t>
            </a:r>
            <a:r>
              <a:rPr lang="fr-FR" sz="1800" dirty="0"/>
              <a:t>sur le thème : Obliger les gouvernements à rendre compte de leurs </a:t>
            </a:r>
            <a:r>
              <a:rPr lang="fr-FR" sz="1800" dirty="0" smtClean="0"/>
              <a:t>            engagements </a:t>
            </a:r>
            <a:r>
              <a:rPr lang="fr-FR" sz="1800" dirty="0"/>
              <a:t>de financement de </a:t>
            </a:r>
            <a:r>
              <a:rPr lang="fr-FR" sz="1800" dirty="0" smtClean="0"/>
              <a:t>l'éducation.</a:t>
            </a:r>
            <a:endParaRPr lang="fr-FR" sz="1800" dirty="0"/>
          </a:p>
        </p:txBody>
      </p:sp>
      <p:sp>
        <p:nvSpPr>
          <p:cNvPr id="3" name="Espace réservé du contenu 2"/>
          <p:cNvSpPr>
            <a:spLocks noGrp="1"/>
          </p:cNvSpPr>
          <p:nvPr>
            <p:ph idx="1"/>
          </p:nvPr>
        </p:nvSpPr>
        <p:spPr>
          <a:xfrm>
            <a:off x="677334" y="2160589"/>
            <a:ext cx="8596668" cy="5064459"/>
          </a:xfrm>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6699"/>
            <a:ext cx="12192000" cy="5361301"/>
          </a:xfrm>
          <a:prstGeom prst="rect">
            <a:avLst/>
          </a:prstGeom>
        </p:spPr>
      </p:pic>
      <p:sp>
        <p:nvSpPr>
          <p:cNvPr id="5" name="AutoShape 2" descr="Résultat de recherche d'images pour &quot;LOGO du quotidien sénégalais L'OB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LOGO du quotidien sénégalais L'OBS&quot;"/>
          <p:cNvSpPr>
            <a:spLocks noChangeAspect="1" noChangeArrowheads="1"/>
          </p:cNvSpPr>
          <p:nvPr/>
        </p:nvSpPr>
        <p:spPr bwMode="auto">
          <a:xfrm>
            <a:off x="155575" y="-685800"/>
            <a:ext cx="4762500"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299" y="-59823"/>
            <a:ext cx="3325701" cy="1004362"/>
          </a:xfrm>
          <a:prstGeom prst="rect">
            <a:avLst/>
          </a:prstGeom>
        </p:spPr>
      </p:pic>
    </p:spTree>
    <p:extLst>
      <p:ext uri="{BB962C8B-B14F-4D97-AF65-F5344CB8AC3E}">
        <p14:creationId xmlns:p14="http://schemas.microsoft.com/office/powerpoint/2010/main" val="43279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Les grossesses en cours de scolarité </a:t>
            </a:r>
            <a:endParaRPr lang="fr-FR" sz="2400" dirty="0"/>
          </a:p>
        </p:txBody>
      </p:sp>
      <p:sp>
        <p:nvSpPr>
          <p:cNvPr id="3" name="Espace réservé du contenu 2"/>
          <p:cNvSpPr>
            <a:spLocks noGrp="1"/>
          </p:cNvSpPr>
          <p:nvPr>
            <p:ph idx="1"/>
          </p:nvPr>
        </p:nvSpPr>
        <p:spPr>
          <a:xfrm>
            <a:off x="535666" y="1526700"/>
            <a:ext cx="8596668" cy="5074276"/>
          </a:xfrm>
        </p:spPr>
        <p:txBody>
          <a:bodyPr/>
          <a:lstStyle/>
          <a:p>
            <a:pPr algn="just"/>
            <a:r>
              <a:rPr lang="fr-FR" b="1" dirty="0">
                <a:latin typeface="Calibri" panose="020F0502020204030204" pitchFamily="34" charset="0"/>
                <a:cs typeface="Calibri" panose="020F0502020204030204" pitchFamily="34" charset="0"/>
              </a:rPr>
              <a:t>Le Réseau Ivoirien pour la Promotion de l’Education Pour Tous (RIP-EPT), </a:t>
            </a:r>
            <a:r>
              <a:rPr lang="fr-FR" dirty="0">
                <a:latin typeface="Calibri" panose="020F0502020204030204" pitchFamily="34" charset="0"/>
                <a:cs typeface="Calibri" panose="020F0502020204030204" pitchFamily="34" charset="0"/>
              </a:rPr>
              <a:t>en partenariat avec </a:t>
            </a:r>
            <a:r>
              <a:rPr lang="fr-FR" b="1" dirty="0">
                <a:latin typeface="Calibri" panose="020F0502020204030204" pitchFamily="34" charset="0"/>
                <a:cs typeface="Calibri" panose="020F0502020204030204" pitchFamily="34" charset="0"/>
              </a:rPr>
              <a:t>le Réseau Africain de Campagne pour l’Education pour tous (ANCEFA), la Campane mondiale pour l’éducation (CME), Oxfam IBIS, et le Ministère de l’Education Nationale de l’Enseignement Technique et de la Formation Professionnelle de Côte d’Ivoire</a:t>
            </a:r>
            <a:r>
              <a:rPr lang="fr-FR" dirty="0">
                <a:latin typeface="Calibri" panose="020F0502020204030204" pitchFamily="34" charset="0"/>
                <a:cs typeface="Calibri" panose="020F0502020204030204" pitchFamily="34" charset="0"/>
              </a:rPr>
              <a:t> a réalisé en mai 2017 une vidéo sur les cas de grossesses en cours de scolarité. Cette vidéo que nous vous présentons ici à pour objectif de sensibiliser l’ensemble de la communauté éducative sur le fléau qui prend de l’ampleur chaque année</a:t>
            </a:r>
            <a:r>
              <a:rPr lang="fr-FR" dirty="0" smtClean="0">
                <a:latin typeface="Calibri" panose="020F0502020204030204" pitchFamily="34" charset="0"/>
                <a:cs typeface="Calibri" panose="020F0502020204030204" pitchFamily="34" charset="0"/>
              </a:rPr>
              <a:t>.</a:t>
            </a:r>
          </a:p>
          <a:p>
            <a:pPr algn="just"/>
            <a:r>
              <a:rPr lang="fr-FR" dirty="0"/>
              <a:t>Lien vidéo : </a:t>
            </a:r>
            <a:r>
              <a:rPr lang="fr-FR" u="sng" dirty="0">
                <a:hlinkClick r:id="rId2"/>
              </a:rPr>
              <a:t>https://</a:t>
            </a:r>
            <a:r>
              <a:rPr lang="fr-FR" u="sng" dirty="0" smtClean="0">
                <a:hlinkClick r:id="rId2"/>
              </a:rPr>
              <a:t>youtu.be/s5EUEvTMK7o</a:t>
            </a:r>
            <a:endParaRPr lang="fr-FR" u="sng" dirty="0" smtClean="0"/>
          </a:p>
          <a:p>
            <a:pPr algn="just"/>
            <a:endParaRPr lang="fr-FR" dirty="0"/>
          </a:p>
          <a:p>
            <a:pPr algn="just"/>
            <a:endParaRPr lang="fr-FR" dirty="0">
              <a:latin typeface="Calibri" panose="020F0502020204030204" pitchFamily="34" charset="0"/>
              <a:cs typeface="Calibri" panose="020F0502020204030204" pitchFamily="34" charset="0"/>
            </a:endParaRPr>
          </a:p>
          <a:p>
            <a:pPr algn="just"/>
            <a:endParaRPr lang="fr-FR" dirty="0">
              <a:latin typeface="Calibri" panose="020F0502020204030204" pitchFamily="34" charset="0"/>
              <a:cs typeface="Calibri" panose="020F0502020204030204" pitchFamily="34" charset="0"/>
            </a:endParaRPr>
          </a:p>
          <a:p>
            <a:pPr algn="just"/>
            <a:endParaRPr lang="fr-FR" dirty="0">
              <a:latin typeface="Calibri" panose="020F0502020204030204" pitchFamily="34" charset="0"/>
              <a:cs typeface="Calibri" panose="020F0502020204030204" pitchFamily="34" charset="0"/>
            </a:endParaRPr>
          </a:p>
        </p:txBody>
      </p:sp>
      <p:pic>
        <p:nvPicPr>
          <p:cNvPr id="4" name="Image 3" descr="Mediaterre"/>
          <p:cNvPicPr/>
          <p:nvPr/>
        </p:nvPicPr>
        <p:blipFill>
          <a:blip r:embed="rId3">
            <a:extLst>
              <a:ext uri="{28A0092B-C50C-407E-A947-70E740481C1C}">
                <a14:useLocalDpi xmlns:a14="http://schemas.microsoft.com/office/drawing/2010/main" val="0"/>
              </a:ext>
            </a:extLst>
          </a:blip>
          <a:srcRect/>
          <a:stretch>
            <a:fillRect/>
          </a:stretch>
        </p:blipFill>
        <p:spPr bwMode="auto">
          <a:xfrm>
            <a:off x="6352772" y="489110"/>
            <a:ext cx="2628900" cy="1037590"/>
          </a:xfrm>
          <a:prstGeom prst="rect">
            <a:avLst/>
          </a:prstGeom>
          <a:noFill/>
          <a:ln>
            <a:noFill/>
          </a:ln>
        </p:spPr>
      </p:pic>
      <p:pic>
        <p:nvPicPr>
          <p:cNvPr id="11" name="Image 10" descr="https://www.mediaterre.org/users/KIMAOlivier/images/2018/gce_logo.png"/>
          <p:cNvPicPr/>
          <p:nvPr/>
        </p:nvPicPr>
        <p:blipFill>
          <a:blip r:embed="rId4">
            <a:extLst>
              <a:ext uri="{28A0092B-C50C-407E-A947-70E740481C1C}">
                <a14:useLocalDpi xmlns:a14="http://schemas.microsoft.com/office/drawing/2010/main" val="0"/>
              </a:ext>
            </a:extLst>
          </a:blip>
          <a:srcRect/>
          <a:stretch>
            <a:fillRect/>
          </a:stretch>
        </p:blipFill>
        <p:spPr bwMode="auto">
          <a:xfrm>
            <a:off x="941231" y="4463637"/>
            <a:ext cx="1371600" cy="581025"/>
          </a:xfrm>
          <a:prstGeom prst="rect">
            <a:avLst/>
          </a:prstGeom>
          <a:noFill/>
          <a:ln>
            <a:noFill/>
          </a:ln>
        </p:spPr>
      </p:pic>
      <p:pic>
        <p:nvPicPr>
          <p:cNvPr id="12" name="Image 11" descr="https://www.mediaterre.org/users/KIMAOlivier/images/2018/logo_main_oxfam.png"/>
          <p:cNvPicPr/>
          <p:nvPr/>
        </p:nvPicPr>
        <p:blipFill>
          <a:blip r:embed="rId5">
            <a:extLst>
              <a:ext uri="{28A0092B-C50C-407E-A947-70E740481C1C}">
                <a14:useLocalDpi xmlns:a14="http://schemas.microsoft.com/office/drawing/2010/main" val="0"/>
              </a:ext>
            </a:extLst>
          </a:blip>
          <a:srcRect/>
          <a:stretch>
            <a:fillRect/>
          </a:stretch>
        </p:blipFill>
        <p:spPr bwMode="auto">
          <a:xfrm>
            <a:off x="3169886" y="4463637"/>
            <a:ext cx="1266825" cy="571500"/>
          </a:xfrm>
          <a:prstGeom prst="rect">
            <a:avLst/>
          </a:prstGeom>
          <a:noFill/>
          <a:ln>
            <a:noFill/>
          </a:ln>
        </p:spPr>
      </p:pic>
      <p:pic>
        <p:nvPicPr>
          <p:cNvPr id="13" name="Image 12" descr="https://www.mediaterre.org/users/KIMAOlivier/images/2018/logo-ancefa.png"/>
          <p:cNvPicPr/>
          <p:nvPr/>
        </p:nvPicPr>
        <p:blipFill>
          <a:blip r:embed="rId6">
            <a:extLst>
              <a:ext uri="{28A0092B-C50C-407E-A947-70E740481C1C}">
                <a14:useLocalDpi xmlns:a14="http://schemas.microsoft.com/office/drawing/2010/main" val="0"/>
              </a:ext>
            </a:extLst>
          </a:blip>
          <a:srcRect/>
          <a:stretch>
            <a:fillRect/>
          </a:stretch>
        </p:blipFill>
        <p:spPr bwMode="auto">
          <a:xfrm>
            <a:off x="5448312" y="4587462"/>
            <a:ext cx="1571625" cy="457200"/>
          </a:xfrm>
          <a:prstGeom prst="rect">
            <a:avLst/>
          </a:prstGeom>
          <a:noFill/>
          <a:ln>
            <a:noFill/>
          </a:ln>
        </p:spPr>
      </p:pic>
      <p:pic>
        <p:nvPicPr>
          <p:cNvPr id="14" name="Image 13" descr="https://www.mediaterre.org/users/KIMAOlivier/images/2018/logo.png"/>
          <p:cNvPicPr/>
          <p:nvPr/>
        </p:nvPicPr>
        <p:blipFill>
          <a:blip r:embed="rId7">
            <a:extLst>
              <a:ext uri="{28A0092B-C50C-407E-A947-70E740481C1C}">
                <a14:useLocalDpi xmlns:a14="http://schemas.microsoft.com/office/drawing/2010/main" val="0"/>
              </a:ext>
            </a:extLst>
          </a:blip>
          <a:srcRect/>
          <a:stretch>
            <a:fillRect/>
          </a:stretch>
        </p:blipFill>
        <p:spPr bwMode="auto">
          <a:xfrm>
            <a:off x="3186795" y="5546911"/>
            <a:ext cx="1024255" cy="542290"/>
          </a:xfrm>
          <a:prstGeom prst="rect">
            <a:avLst/>
          </a:prstGeom>
          <a:noFill/>
          <a:ln>
            <a:noFill/>
          </a:ln>
        </p:spPr>
      </p:pic>
      <p:pic>
        <p:nvPicPr>
          <p:cNvPr id="15" name="Image 14" descr="https://www.mediaterre.org/users/KIMAOlivier/images/fbimg153917431132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32334" y="2331076"/>
            <a:ext cx="3059667" cy="2704061"/>
          </a:xfrm>
          <a:prstGeom prst="rect">
            <a:avLst/>
          </a:prstGeom>
          <a:noFill/>
          <a:ln>
            <a:noFill/>
          </a:ln>
        </p:spPr>
      </p:pic>
    </p:spTree>
    <p:extLst>
      <p:ext uri="{BB962C8B-B14F-4D97-AF65-F5344CB8AC3E}">
        <p14:creationId xmlns:p14="http://schemas.microsoft.com/office/powerpoint/2010/main" val="49476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943184" cy="1347989"/>
          </a:xfrm>
        </p:spPr>
        <p:txBody>
          <a:bodyPr>
            <a:normAutofit/>
          </a:bodyPr>
          <a:lstStyle/>
          <a:p>
            <a:r>
              <a:rPr lang="fr-FR" sz="2200" b="1" dirty="0" smtClean="0"/>
              <a:t>          ANCEFA </a:t>
            </a:r>
            <a:r>
              <a:rPr lang="fr-FR" sz="2200" b="1" dirty="0" err="1"/>
              <a:t>recomenda</a:t>
            </a:r>
            <a:r>
              <a:rPr lang="fr-FR" sz="2200" b="1" dirty="0"/>
              <a:t> </a:t>
            </a:r>
            <a:r>
              <a:rPr lang="fr-FR" sz="2200" b="1" dirty="0" err="1"/>
              <a:t>melhoria</a:t>
            </a:r>
            <a:r>
              <a:rPr lang="fr-FR" sz="2200" b="1" dirty="0"/>
              <a:t> de performance da RNCEPT-CV</a:t>
            </a:r>
            <a:r>
              <a:rPr lang="fr-FR" b="1" dirty="0"/>
              <a:t/>
            </a:r>
            <a:br>
              <a:rPr lang="fr-FR" b="1" dirty="0"/>
            </a:br>
            <a:endParaRPr lang="fr-FR" dirty="0"/>
          </a:p>
        </p:txBody>
      </p:sp>
      <p:sp>
        <p:nvSpPr>
          <p:cNvPr id="3" name="Espace réservé du contenu 2"/>
          <p:cNvSpPr>
            <a:spLocks noGrp="1"/>
          </p:cNvSpPr>
          <p:nvPr>
            <p:ph idx="1"/>
          </p:nvPr>
        </p:nvSpPr>
        <p:spPr/>
        <p:txBody>
          <a:bodyPr/>
          <a:lstStyle/>
          <a:p>
            <a:r>
              <a:rPr lang="fr-FR" b="1" dirty="0" err="1"/>
              <a:t>Likn</a:t>
            </a:r>
            <a:r>
              <a:rPr lang="fr-FR" b="1" dirty="0"/>
              <a:t> to the vidéo : </a:t>
            </a:r>
            <a:r>
              <a:rPr lang="fr-FR" b="1" u="sng" dirty="0">
                <a:hlinkClick r:id="rId2"/>
              </a:rPr>
              <a:t>http://rd3.videos.sapo.pt/7rzpYek99HvQFj26kWrH</a:t>
            </a:r>
            <a:endParaRPr lang="fr-FR" dirty="0"/>
          </a:p>
          <a:p>
            <a:pPr algn="r"/>
            <a:r>
              <a:rPr lang="fr-FR" sz="1600" b="1" dirty="0"/>
              <a:t>06 </a:t>
            </a:r>
            <a:r>
              <a:rPr lang="fr-FR" sz="1600" b="1" dirty="0" err="1"/>
              <a:t>Oct</a:t>
            </a:r>
            <a:r>
              <a:rPr lang="fr-FR" sz="1600" b="1" dirty="0"/>
              <a:t> 2018</a:t>
            </a:r>
            <a:endParaRPr lang="fr-FR" sz="1600" dirty="0"/>
          </a:p>
          <a:p>
            <a:endParaRPr lang="fr-FR" sz="1600" dirty="0"/>
          </a:p>
        </p:txBody>
      </p:sp>
      <p:pic>
        <p:nvPicPr>
          <p:cNvPr id="4" name="Image 3" descr="rtc"/>
          <p:cNvPicPr/>
          <p:nvPr/>
        </p:nvPicPr>
        <p:blipFill>
          <a:blip r:embed="rId3">
            <a:extLst>
              <a:ext uri="{28A0092B-C50C-407E-A947-70E740481C1C}">
                <a14:useLocalDpi xmlns:a14="http://schemas.microsoft.com/office/drawing/2010/main" val="0"/>
              </a:ext>
            </a:extLst>
          </a:blip>
          <a:srcRect/>
          <a:stretch>
            <a:fillRect/>
          </a:stretch>
        </p:blipFill>
        <p:spPr bwMode="auto">
          <a:xfrm>
            <a:off x="167425" y="406598"/>
            <a:ext cx="1416676" cy="1409323"/>
          </a:xfrm>
          <a:prstGeom prst="rect">
            <a:avLst/>
          </a:prstGeom>
          <a:noFill/>
          <a:ln>
            <a:no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596" y="2973977"/>
            <a:ext cx="4833199" cy="3067385"/>
          </a:xfrm>
          <a:prstGeom prst="rect">
            <a:avLst/>
          </a:prstGeom>
        </p:spPr>
      </p:pic>
    </p:spTree>
    <p:extLst>
      <p:ext uri="{BB962C8B-B14F-4D97-AF65-F5344CB8AC3E}">
        <p14:creationId xmlns:p14="http://schemas.microsoft.com/office/powerpoint/2010/main" val="1406999499"/>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106</TotalTime>
  <Words>2521</Words>
  <Application>Microsoft Office PowerPoint</Application>
  <PresentationFormat>Grand écran</PresentationFormat>
  <Paragraphs>84</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Trebuchet MS</vt:lpstr>
      <vt:lpstr>Wingdings 3</vt:lpstr>
      <vt:lpstr>Facette</vt:lpstr>
      <vt:lpstr>PRESSBOOK ANCEFA 2018</vt:lpstr>
      <vt:lpstr>ZANEC Press Statement on the Grade 7, 9 and 12 Examinations </vt:lpstr>
      <vt:lpstr>RD Congo: 4ème Forum politique national sur l’éducation   Le Financement innovant au centre des assises La Coalition Nationale de l’Education pour Tous CONEPT/RDC a organisé du 24 au 25 Octobre 2018, avec l’appui de Open Society Initiative for Southern Africa OSISA, son quatrième Forum Politique National sur l’éducation autour du thème : « Promouvoir un financement innovant sensible au droit pour assurer l’accès à une éducation et une formation professionnelle de qualité en lien avec la stratégie sectorielle de l’éducation et de la formation (SSEF 2016-2025) et l’Objectif de développement durable 4 basé sur l’éducation.   Ces assises qui se sont déroulées à la résidence Saint-Pierre Claver à Gombe, ont connu la participation des acteurs du secteur de l’éducation et membres des organisations la société civile nationales et internationales venus, des agences du système des Nations Unies, des agences de financement et du gouvernement. Tous, comme un seul homme, ont émis les vœux de voir le gouvernement congolais recourir à d’autres sources de financement du secteur de l’éducation en vue de favoriser l’augmentation de l’enveloppe budgétaire allouée à l’éducation. </vt:lpstr>
      <vt:lpstr>RD Congo4ème Forum politique national sur l’éducation (Suite)</vt:lpstr>
      <vt:lpstr>Les coalitions nationales pour l’éducation réclament une volonté politique soutenue en vue d’une éducation de qualité.</vt:lpstr>
      <vt:lpstr>              ANCEFA, la campagne mondiale pour l’éducation, pour le renforcement de capacité des coalitions nationales de l’éducation  </vt:lpstr>
      <vt:lpstr>                                                                           Dakar les 17,18,19 Octobre 2018            Atelier sur le thème : Obliger les gouvernements à rendre compte de leurs             engagements de financement de l'éducation.</vt:lpstr>
      <vt:lpstr>Les grossesses en cours de scolarité </vt:lpstr>
      <vt:lpstr>          ANCEFA recomenda melhoria de performance da RNCEPT-CV </vt:lpstr>
      <vt:lpstr>                        Education : Malgré l’allocation de 34% du budget national à  l’éducation, la qualité demeure faible  bamada.net 05/10/2018  </vt:lpstr>
      <vt:lpstr> Education : Malgré l’allocation de 34% du budget national à  l’éducation, la qualité demeure faible (Suite) </vt:lpstr>
      <vt:lpstr>ANCEFA em missão em Cabo Verde para monitorar trabalho da Rede Nacional 04 Outubro, 2018 </vt:lpstr>
      <vt:lpstr>Présentation PowerPoint</vt:lpstr>
      <vt:lpstr> 1,5 millions d’enfants sont déscolarisés au Sénégal.  Le nombre d’enfants déscolarisés, hors-système est ahurissant au Sénégal. La représente de l’Unesco qui a participé à la seconde édition de la «FIEF 2018 » organisée par la Cosydep a fait savoir qu’ils étaient au nombre de 1,5 millions dans le pays.  </vt:lpstr>
      <vt:lpstr>Me Samandari Jean était l'invité de l'émission Imvo n'imvano de la radio BBC le samedi 15/9/2018 à de 8:00 heure locale. Ont également Participé à cette émission : Juma Edouard, porte-parole du Ministère de l’ éducation, El Hadj Haruna, au nom des écoles privées au Burundi et le Prof Joseph Ndayisaba. Les débats étaient centrés au tour de la fermeture du 4 cycle fondamentale à 31 ECOFO ayant eu moins de 20% au concours national Edition 2018.   </vt:lpstr>
      <vt:lpstr>FIEF 2018 : « ANCEFA est là pour soutenir les organisations de la société civile » Robert Badji (Chargé de programme)  </vt:lpstr>
      <vt:lpstr>ancefacom@gmail.com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PRESSBOOK ANCEFA 2018</dc:title>
  <dc:creator>Utilisateur Windows</dc:creator>
  <cp:lastModifiedBy>Utilisateur Windows</cp:lastModifiedBy>
  <cp:revision>14</cp:revision>
  <dcterms:created xsi:type="dcterms:W3CDTF">2018-10-30T16:00:26Z</dcterms:created>
  <dcterms:modified xsi:type="dcterms:W3CDTF">2018-11-02T10:46:54Z</dcterms:modified>
</cp:coreProperties>
</file>